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80" r:id="rId4"/>
    <p:sldId id="311" r:id="rId5"/>
    <p:sldId id="301" r:id="rId6"/>
    <p:sldId id="309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290" r:id="rId15"/>
    <p:sldId id="291" r:id="rId16"/>
    <p:sldId id="310" r:id="rId17"/>
    <p:sldId id="312" r:id="rId18"/>
    <p:sldId id="292" r:id="rId19"/>
    <p:sldId id="313" r:id="rId20"/>
    <p:sldId id="314" r:id="rId21"/>
    <p:sldId id="286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90800"/>
  </p:normalViewPr>
  <p:slideViewPr>
    <p:cSldViewPr snapToGrid="0" snapToObjects="1">
      <p:cViewPr varScale="1">
        <p:scale>
          <a:sx n="128" d="100"/>
          <a:sy n="128" d="100"/>
        </p:scale>
        <p:origin x="1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0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629 181 24575,'0'-13'0,"0"-3"0,0 8 0,0-2 0,0 6 0,-2 0 0,0-1 0,-2 1 0,-2 0 0,1 0 0,0 0 0,-1-1 0,1 0 0,-2-1 0,0 0 0,-1 2 0,0-4 0,-3 1 0,2 1 0,-6-4 0,3 5 0,0-2 0,3 2 0,1-1 0,2 2 0,-1 0 0,0 0 0,2 2 0,0 0 0,0-2 0,1 4 0,0-2 0,0 2 0,-1-2 0,0 2 0,-23 2 0,16-1 0,-17 5 0,18-3 0,2-1 0,-3 4 0,1-3 0,4 3 0,-7-3 0,9 0 0,-6 0 0,6 1 0,-2 0 0,-5 2 0,-37 21 0,17-10 0,-26 23 0,32-20 0,8 4 0,4-9 0,2 3 0,2-5 0,-1 3 0,6 5 0,1-11 0,0 10 0,1-11 0,-2 6 0,3-3 0,2-2 0,-2 1 0,2-4 0,-2 1 0,2 3 0,0-2 0,0 2 0,0 0 0,2 2 0,-1-1 0,6 2 0,-4-1 0,2-3 0,0 4 0,-3-9 0,3 4 0,0-3 0,2 1 0,-1-1 0,5 2 0,-4-1 0,4 0 0,1 2 0,0-4 0,-2 2 0,4-2 0,-3 0 0,1-3 0,2 3 0,-1-4 0,9 3 0,-8-3 0,7 1 0,-3-2 0,-4 0 0,1 0 0,-7 0 0,-2-2 0,6 2 0,-4-4 0,7 1 0,-3 1 0,0-2 0,3 1 0,-6 1 0,9-3 0,-5 2 0,10-4 0,-7-1 0,0 1 0,-5 0 0,0 2 0,1 1 0,1-1 0,1 0 0,-5 1 0,2-1 0,-3 1 0,4 0 0,-3 0 0,2-1 0,-3 1 0,0 0 0,-2 0 0,29-11 0,-26 6 0,26-5 0,-28 8 0,0 2 0,4-3 0,-4-4 0,0 2 0,0-1 0,-5 3 0,2 2 0,-2-2 0,0 2 0,2-1 0,-4 1 0,2-2 0,-2 1 0,0-2 0,0 4 0,0-2 0,0 0 0,0 2 0,0-4 0,0 2 0,0-2 0,-2 0 0,0 0 0,0 0 0,-2 1 0,2 0 0,-2 2 0,0-2 0,0 2 0,0-1 0,0 2 0,0 0 0,-2 0 0,0 0 0,-3 0 0,-2-3 0,2 3 0,0-3 0,3 5 0,2-2 0,0 4 0,-2-4 0,2 2 0,-2 0 0,2 0 0,0 0 0,0 0 0,0-2 0,0 0 0,0 0 0,0 0 0,-1 1 0,1 0 0,0 1 0,0-3 0,0 3 0,0-1 0,2 0 0,-2 1 0,4 0 0,-2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5:04.7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400 31 24575,'0'-6'0,"-2"0"0,-5 4 0,-4 0 0,-4 2 0,-6 3 0,7 0 0,-7 3 0,14-4 0,-2 1 0,5-3 0,0 0 0,0 0 0,0 1 0,-2 0 0,2 2 0,-2-2 0,2 2 0,-2 0 0,2-1 0,-4 3 0,2-2 0,0 3 0,-5 1 0,4-1 0,-3 3 0,-4 5 0,1 2 0,-1-1 0,0-1 0,10-7 0,0-2 0,-9 13 0,6-6 0,-10 11 0,6-7 0,-1 5 0,2-4 0,-13 52 0,10-6 0,-7 21 0,15-18 0,1-36 0,4-3 0,0-15 0,0-2 0,0-3 0,0-2 0,0 6 0,0-6 0,2 4 0,0-3 0,3 3 0,0 0 0,2 3 0,2-1 0,0-4 0,-2 2 0,21 1 0,-5 5 0,18 0 0,-21-2 0,0-4 0,-9-4 0,-1 2 0,1-4 0,-8 0 0,4-2 0,-5 0 0,9-1 0,6-3 0,5-1 0,1-4 0,-2 1 0,-5 0 0,5-3 0,-4 4 0,4-3 0,-8 4 0,1-1 0,-5 2 0,3-4 0,-4 3 0,30-27 0,-24 16 0,21-17 0,-30 18 0,-1 6 0,1-5 0,0 5 0,-3-3 0,0 1 0,0-1 0,1-3 0,3-7 0,-3-1 0,2 4 0,-4-8 0,1 14 0,-2-8 0,0 5 0,0 1 0,0-1 0,0 4 0,0 1 0,0-1 0,-4-6 0,1 2 0,0-6 0,-3 1 0,1 4 0,-1-1 0,-3-3 0,2 8 0,1-5 0,-1 3 0,0 3 0,2 0 0,-2 1 0,1 3 0,3-1 0,-2 1 0,1 0 0,-1 0 0,0 2 0,-1-2 0,3 2 0,-2 0 0,3 2 0,-3 0 0,1 2 0,0-2 0,0 0 0,0 0 0,0 0 0,0 0 0,0 2 0,0-2 0,-2 2 0,2-2 0,-2 1 0,2 0 0,0 2 0,0 0 0,0 1 0,0 0 0,0 0 0,0-2 0,0 1 0,-2 0 0,2 1 0,-2 0 0,2 0 0,0 0 0,0 0 0,0 0 0,1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5:08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575 67 24575,'-7'-7'0,"-1"1"0,-14 0 0,5-2 0,-4 4 0,6-3 0,-1 4 0,-5 0 0,-2-2 0,-5 4 0,8-2 0,-1 0 0,14 3 0,-7-2 0,7 2 0,-7 0 0,1 0 0,1 0 0,1 0 0,3 0 0,2 0 0,-2 0 0,2-2 0,-1 1 0,2 0 0,-1-1 0,1 1 0,-1-1 0,2 2 0,0 0 0,0 0 0,0 0 0,-1 0 0,-29 14 0,16-11 0,-18 12 0,25-13 0,0 5 0,4-4 0,-2 1 0,5-4 0,0 0 0,-2 2 0,1 0 0,-1 1 0,2 0 0,0-1 0,0 2 0,-2 0 0,2 0 0,-2 0 0,2 2 0,0-1 0,0 2 0,2-2 0,0 1 0,0-2 0,2 0 0,-2 0 0,4 0 0,0 2 0,2-4 0,0 4 0,2-2 0,0-2 0,6 4 0,-5-3 0,2 1 0,-5 0 0,0 0 0,0-1 0,0-2 0,0-1 0,17 4 0,-8-3 0,14 7 0,-11-7 0,-1 4 0,-3-5 0,0 0 0,5 0 0,-7 0 0,11 0 0,-14 0 0,2 0 0,-5 0 0,2 0 0,-2 0 0,2 0 0,0-2 0,-2 2 0,7-2 0,-6 2 0,6 0 0,-6 0 0,-1-2 0,-1 2 0,2-2 0,-1 2 0,2 0 0,-2 0 0,0 0 0,2-2 0,0 2 0,0-2 0,2 0 0,-2 2 0,0-2 0,0 0 0,-2 2 0,2-4 0,0 4 0,1-2 0,0 0 0,-2 2 0,2-2 0,-2 0 0,2 2 0,0-2 0,-1 0 0,0 1 0,-2 0 0,0-1 0,0 1 0,0-2 0,0 2 0,2-2 0,-2 1 0,2-1 0,-2 0 0,0 2 0,0-2 0,0 2 0,0-2 0,0 2 0,-1-2 0,-2 2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5:11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687 61 24575,'-6'-4'0,"1"0"0,0 0 0,1 0 0,-1 2 0,1 0 0,0 2 0,0 0 0,0 0 0,0 0 0,0 0 0,0 0 0,0 0 0,0 0 0,0 0 0,0 0 0,-2 2 0,0-2 0,0 2 0,0-2 0,-3 0 0,-1 0 0,-3 0 0,-1 2 0,5-1 0,-6 1 0,6-2 0,-2 0 0,3 0 0,0-2 0,2 2 0,-2-2 0,4 0 0,-4 0 0,3-2 0,-2 0 0,1 2 0,-2-2 0,-10 0 0,-37-3 0,27 3 0,-35-4 0,50 7 0,-5-2 0,6 3 0,4 0 0,0 0 0,0 0 0,0 1 0,0 0 0,2 2 0,0 0 0,-3-1 0,-7 6 0,2-5 0,-6 7 0,2-2 0,4-2 0,-3 3 0,9-4 0,0 0 0,-1-1 0,3 0 0,-1 0 0,0 2 0,1 2 0,-2 0 0,6 0 0,-4-2 0,6 2 0,-2-2 0,2 0 0,0 2 0,0-3 0,2 0 0,-2 1 0,2-1 0,2 2 0,-2 0 0,6 1 0,21 18 0,0-10 0,16 19 0,2-20 0,-13 0 0,7-7 0,-19-4 0,6 2 0,0-5 0,3 2 0,9-3 0,2-4 0,-14 3 0,11-6 0,-20 3 0,10-3 0,-6 1 0,4-4 0,-4 2 0,-1-1 0,6-1 0,-12 6 0,6-5 0,-10 7 0,-1-3 0,-5 1 0,2 0 0,-3 2 0,0-1 0,1 0 0,-1-1 0,2-2 0,-2 0 0,2-2 0,-2 0 0,1 0 0,-2 0 0,-2 2 0,0 0 0,-2 0 0,0 2 0,0-2 0,0 2 0,0-5 0,-2 3 0,2-3 0,-5 0 0,3 4 0,-2-4 0,-2 3 0,1 1 0,-1 1 0,1-1 0,0 2 0,-1-3 0,2 2 0,0 2 0,0-1 0,0 0 0,0 1 0,-5-2 0,4 2 0,-4-1 0,5 1 0,0 0 0,0 2 0,0-2 0,0 2 0,0 0 0,-1 0 0,1 0 0,0 0 0,0 0 0,0 0 0,2 2 0,0-2 0,2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5:14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521 133 24575,'-4'-23'0,"-1"5"0,3 7 0,-2 4 0,2 0 0,-2 2 0,0-2 0,2 2 0,-4-1 0,4 4 0,-2-1 0,0 0 0,2 1 0,-2 0 0,0 1 0,0 0 0,0-2 0,-2 0 0,1-1 0,-2 0 0,2 2 0,-1-2 0,1 4 0,0-2 0,-1 0 0,0 0 0,0 0 0,-2 0 0,0 2 0,0 0 0,0 0 0,0 0 0,0 0 0,1 0 0,2 0 0,1 0 0,0 0 0,0 0 0,0 0 0,-1 0 0,1 0 0,-1 2 0,-29 11 0,16-3 0,-21 9 0,18-7 0,4-1 0,-4-2 0,1 11 0,9-10 0,-3 9 0,1 1 0,6-6 0,-11 15 0,12-15 0,-12 18 0,6-5 0,-4 9 0,4 5 0,8-11 0,-3 5 0,6-12 0,-2 4 0,3-4 0,0 0 0,0-5 0,0-3 0,2-3 0,-1 0 0,7 8 0,-4-6 0,5 4 0,0 2 0,-1-6 0,2 7 0,-1-5 0,-1-1 0,0 1 0,1-4 0,-1 2 0,-2-7 0,3 4 0,-5-4 0,2-3 0,0 0 0,-1-4 0,0 0 0,1 0 0,21-8 0,-10 3 0,16-6 0,-17 4 0,-1 3 0,-3-4 0,-1 4 0,-2-1 0,2-1 0,-2 4 0,2-3 0,-3 0 0,0 0 0,0-1 0,0 0 0,0 0 0,0-2 0,-1 2 0,0-2 0,-2-1 0,1 2 0,2-8 0,-1 5 0,1-5 0,8-12 0,-8 8 0,6-8 0,-5 6 0,-3 4 0,3-5 0,-3 1 0,0 4 0,-2-4 0,1 0 0,-4 4 0,2-1 0,-1 3 0,-1 6 0,1-2 0,-2-1 0,0 4 0,0-2 0,0 2 0,0 2 0,0 0 0,0-2 0,0 4 0,0-2 0,0 0 0,0 2 0,-2-2 0,2 2 0,-2 0 0,0 0 0,2 0 0,-4 0 0,4 0 0,-2 0 0,-2-23 0,3 12 0,-3-24 0,2 25 0,2-1 0,-2 9 0,2 2 0,0 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5:17.5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626 402 24575,'-8'-29'0,"6"-5"0,-17-15 0,8-5-8503,-11 5 8503,6 5 1719,-1 4-1719,-2 9 0,8 11 0,-5-3 0,10 14 0,-3 0 6784,2 3-6784,2 4 0,0 0 0,1 2 0,-5 0 0,2 0 0,-4 0 0,3 0 0,-9 0 0,6 0 0,-9 2 0,2 2 0,1 1 0,-10 2 0,-2 4 0,5-4 0,-4 6 0,13-5 0,-32 31 0,14-5 0,-28 31 0,34-25 0,8-4 0,13-9 0,6-4 0,-3 6 0,2-1 0,-2-5 0,0 4 0,2-10 0,-2 5 0,3-1 0,0-4 0,0-1 0,0-5 0,2-2 0,0 0 0,5 3 0,-3-4 0,5 3 0,-4-3 0,6 6 0,1-1 0,5 6 0,-2-4 0,0 3 0,-3-8 0,-4-1 0,1 0 0,-5-4 0,0-1 0,2 1 0,-2-2 0,4 2 0,-3-1 0,2 0 0,-2 1 0,0-3 0,1 1 0,-1-2 0,1 2 0,-2-2 0,0 1 0,5 0 0,-2-2 0,4 3 0,6 0 0,-3-2 0,4 2 0,-3-3 0,-6 0 0,5 0 0,-5 0 0,6 0 0,-7 0 0,7-2 0,-6 1 0,2-3 0,-4 4 0,3-7 0,-2 4 0,1-2 0,2-1 0,0 1 0,-1-2 0,1 1 0,-4 2 0,-1 0 0,1-2 0,0 0 0,-1 0 0,2-2 0,-2 2 0,0-1 0,0 2 0,-2 1 0,2-2 0,-3 1 0,2-2 0,-5 2 0,4-1 0,-2 2 0,8-17 0,-4 8 0,2-11 0,-6 13 0,0 3 0,-2 0 0,4 0 0,-4 1 0,4 0 0,-4 1 0,4-3 0,-4 3 0,2-5 0,1 1 0,-3 0 0,4-1 0,-2 4 0,1 1 0,-2-1 0,-1 2 0,0-1 0,0 0 0,0 2 0,0-2 0,2 0 0,-1-3 0,0 2 0,-1-4 0,0 5 0,0-3 0,0 1 0,0-3 0,0 4 0,0-7 0,0 7 0,0-3 0,0 4 0,0 2 0,0-1 0,0-2 0,0-1 0,0 2 0,0-2 0,0 4 0,0-4 0,0 4 0,0-2 0,0 2 0,0 0 0,0 0 0,0 0 0,-2-5 0,-2-19 0,0 11 0,0-10 0,4 16 0,0 6 0,-2-4 0,2 5 0,-2-1 0,2 3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0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629 181 24575,'0'-13'0,"0"-3"0,0 8 0,0-2 0,0 6 0,-2 0 0,0-1 0,-2 1 0,-2 0 0,1 0 0,0 0 0,-1-1 0,1 0 0,-2-1 0,0 0 0,-1 2 0,0-4 0,-3 1 0,2 1 0,-6-4 0,3 5 0,0-2 0,3 2 0,1-1 0,2 2 0,-1 0 0,0 0 0,2 2 0,0 0 0,0-2 0,1 4 0,0-2 0,0 2 0,-1-2 0,0 2 0,-23 2 0,16-1 0,-17 5 0,18-3 0,2-1 0,-3 4 0,1-3 0,4 3 0,-7-3 0,9 0 0,-6 0 0,6 1 0,-2 0 0,-5 2 0,-37 21 0,17-10 0,-26 23 0,32-20 0,8 4 0,4-9 0,2 3 0,2-5 0,-1 3 0,6 5 0,1-11 0,0 10 0,1-11 0,-2 6 0,3-3 0,2-2 0,-2 1 0,2-4 0,-2 1 0,2 3 0,0-2 0,0 2 0,0 0 0,2 2 0,-1-1 0,6 2 0,-4-1 0,2-3 0,0 4 0,-3-9 0,3 4 0,0-3 0,2 1 0,-1-1 0,5 2 0,-4-1 0,4 0 0,1 2 0,0-4 0,-2 2 0,4-2 0,-3 0 0,1-3 0,2 3 0,-1-4 0,9 3 0,-8-3 0,7 1 0,-3-2 0,-4 0 0,1 0 0,-7 0 0,-2-2 0,6 2 0,-4-4 0,7 1 0,-3 1 0,0-2 0,3 1 0,-6 1 0,9-3 0,-5 2 0,10-4 0,-7-1 0,0 1 0,-5 0 0,0 2 0,1 1 0,1-1 0,1 0 0,-5 1 0,2-1 0,-3 1 0,4 0 0,-3 0 0,2-1 0,-3 1 0,0 0 0,-2 0 0,29-11 0,-26 6 0,26-5 0,-28 8 0,0 2 0,4-3 0,-4-4 0,0 2 0,0-1 0,-5 3 0,2 2 0,-2-2 0,0 2 0,2-1 0,-4 1 0,2-2 0,-2 1 0,0-2 0,0 4 0,0-2 0,0 0 0,0 2 0,0-4 0,0 2 0,0-2 0,-2 0 0,0 0 0,0 0 0,-2 1 0,2 0 0,-2 2 0,0-2 0,0 2 0,0-1 0,0 2 0,0 0 0,-2 0 0,0 0 0,-3 0 0,-2-3 0,2 3 0,0-3 0,3 5 0,2-2 0,0 4 0,-2-4 0,2 2 0,-2 0 0,2 0 0,0 0 0,0 0 0,0-2 0,0 0 0,0 0 0,0 0 0,-1 1 0,1 0 0,0 1 0,0-3 0,0 3 0,0-1 0,2 0 0,-2 1 0,4 0 0,-2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0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654 142 24575,'-4'-7'0,"0"2"0,0 1 0,-2-2 0,1-1 0,-2 1 0,1-1 0,-3 0 0,1 1 0,0-2 0,0 4 0,2-4 0,-2 2 0,2 0 0,-2 0 0,0 0 0,0 2 0,2-2 0,0 4 0,2-2 0,-2 2 0,0-2 0,-2 0 0,0 1 0,1 0 0,0 1 0,0-1 0,1 0 0,-11 2 0,-18 0 0,8 3 0,-13 1 0,19 3 0,2 6 0,0-4 0,2 4 0,4-5 0,-2-1 0,0 3 0,-1-3 0,4-1 0,2-1 0,5 0 0,1 1 0,-6 3 0,3-3 0,-2 2 0,-5 5 0,7-4 0,-6 4 0,0 1 0,4-2 0,-4 3 0,-3 8 0,9-10 0,-6 8 0,-1 3 0,7-9 0,-7 10 0,7 3 0,2-9 0,1 9 0,1 7 0,3-9 0,0 22 0,0-5 0,0-5 0,0-2 0,3-8 0,1-10 0,-1 4 0,4-5 0,-4-4 0,4 2 0,0-1 0,1 2 0,2-3 0,5 5 0,0-1 0,4 0 0,11 3 0,-6-7 0,5 0 0,-2-2 0,-4-4 0,0 0 0,10 2 0,-3-5 0,0 1 0,3-4 0,-4 0 0,-5 0 0,9-3 0,-4-6 0,-5 2 0,9-7 0,-10 7 0,-3-2 0,0 0 0,-8 4 0,-1-2 0,0 1 0,-4-4 0,-1 3 0,6-5 0,-4 3 0,2-1 0,1-11 0,-3 8 0,2-9 0,2 1 0,-6 4 0,3-4 0,-3 0 0,0-2 0,-2 0 0,3-4 0,-4 10 0,1-4 0,1-1 0,-4 5 0,2-4 0,-3 0 0,0 4 0,0-1 0,-2 3 0,-1 3 0,0 0 0,-1 1 0,0-7 0,2 10 0,-3-9 0,2 7 0,1 3 0,-4-4 0,3 5 0,-1 0 0,1 0 0,0 2 0,1 0 0,-2-2 0,2 0 0,-2 0 0,0-2 0,-2 2 0,2-2 0,-2 1 0,2 2 0,-2-1 0,2 1 0,-2-1 0,2 2 0,-2 0 0,2 0 0,-2 0 0,2 2 0,-2-3 0,1 2 0,0-1 0,-1 0 0,1 2 0,-1 0 0,1-2 0,0 2 0,-3 0 0,-31-8 0,24 8 0,-27-6 0,36 8 0,-5 0 0,2 0 0,1 0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1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85 24575,'0'-6'0,"0"-5"0,-2 4 0,0-3 0,-2 6 0,0-1 0,2 2 0,0-3 0,2 2 0,-2 0 0,0 2 0,-2-2 0,-2 0 0,2 2 0,-2-4 0,0 4 0,2 0 0,-4 0 0,3 2 0,-2 0 0,1 0 0,-2 2 0,-1-2 0,1 4 0,0-2 0,0 0 0,0 2 0,0-2 0,2 0 0,-2 0 0,2-2 0,-2 0 0,0 0 0,0 0 0,1 0 0,2 0 0,1 0 0,0 0 0,0 0 0,0 0 0,0 0 0,-1 0 0,0 2 0,0-2 0,-1 2 0,1 0 0,0-2 0,-1 2 0,-18 20 0,15-15 0,-17 19 0,20-20 0,-2 2 0,0 1 0,3-1 0,-3 10 0,7-8 0,-8 12 0,8-13 0,-4 0 0,3-1 0,0-2 0,0 5 0,0-2 0,2 3 0,0-4 0,0 0 0,0 0 0,0 3 0,0 1 0,0 0 0,0 0 0,0-4 0,-2 0 0,0-4 0,0 7 0,0-8 0,6 6 0,-3-3 0,4-1 0,2 12 0,-4-9 0,5 9 0,-4-9 0,1-1 0,6-1 0,5 0 0,-2-3 0,18 0 0,-20-3 0,11 0 0,-6 0 0,3-3 0,-1 2 0,2-5 0,-12 4 0,2-3 0,-5 3 0,5-2 0,-4 0 0,8 1 0,-6-4 0,2 4 0,-5-1 0,2 0 0,-2 0 0,0 2 0,2-4 0,-4 4 0,2 0 0,0-2 0,-1 2 0,0 0 0,1-4 0,1 4 0,-1-4 0,1 0 0,-2 2 0,3-6 0,-4 5 0,0-4 0,1 2 0,-1-4 0,0 2 0,0-2 0,-4 0 0,2-2 0,1-8 0,-2 4 0,2-1 0,-3 7 0,0 3 0,0 0 0,0 0 0,0 0 0,0 1 0,0 2 0,0 0 0,0 1 0,-2 0 0,2 0 0,-2-1 0,2 0 0,0-1 0,-2 4 0,2-2 0,-4 2 0,4-2 0,-2 0 0,2 0 0,0 0 0,-2 0 0,2 0 0,-2 0 0,0 2 0,0-2 0,-2 4 0,0-2 0,2 2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1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538 85 24575,'-9'-8'0,"1"3"0,-9-4 0,7 5 0,-11-5 0,9 4 0,0 1 0,-3-1 0,3-2 0,0 2 0,-2 0 0,5 1 0,-3 2 0,6-1 0,0 0 0,2 2 0,0-2 0,-2 2 0,2 0 0,-4 1 0,4 0 0,-2 1 0,2 0 0,-2 2 0,0 0 0,-2-1 0,-21 12 0,0-3 0,-3 4 0,10-5 0,11-5 0,4-3 0,-4 4 0,5-3 0,-2 2 0,-2-2 0,3-2 0,-2 3 0,5-1 0,0 3 0,0-1 0,0 0 0,-3 6 0,-1-1 0,-2 3 0,3-2 0,1-3 0,-1 4 0,2-3 0,-2 2 0,3 0 0,0-2 0,1 6 0,-1-6 0,2 2 0,0-3 0,-2 3 0,1-2 0,1 3 0,-2-4 0,0 9 0,2-4 0,-4 15 0,5-15 0,-2 8 0,3-9 0,0 0 0,0 3 0,0-6 0,0 2 0,0-5 0,0 0 0,0-2 0,0 0 0,0 0 0,0 0 0,0 2 0,1-2 0,2 2 0,1-2 0,0 2 0,0-3 0,0 2 0,0-3 0,2 2 0,0 2 0,2-1 0,-2 1 0,2-2 0,-2 0 0,2-2 0,3 2 0,-2-2 0,3 3 0,-1-1 0,1 1 0,0-2 0,3 1 0,-6-3 0,5 1 0,-5 0 0,6-1 0,-6 0 0,2-1 0,0 0 0,-4 0 0,4 0 0,-1-2 0,-1 1 0,2-1 0,0 0 0,-2 0 0,3-3 0,-4 1 0,0 0 0,7-2 0,-7 1 0,6-3 0,21-13 0,-16-6 0,18 4 0,-28 3 0,-4 18 0,-5-2 0,4-1 0,0 0 0,1 0 0,-1-2 0,4-9 0,-3 6 0,12-13 0,-9 10 0,2-11 0,-6 10 0,-3-1 0,0 9 0,1 2 0,-1 0 0,0 0 0,1 0 0,-1-2 0,0 1 0,-1 0 0,0-1 0,0 1 0,0-1 0,0 2 0,0 0 0,0 0 0,0 0 0,0 0 0,0-2 0,-1 2 0,0-2 0,-1 2 0,1-2 0,0 0 0,-1-4 0,2 3 0,0 0 0,0 3 0,0 0 0,0 0 0,0 0 0,0 0 0,0 0 0,0 0 0,0 0 0,-1 0 0,0 0 0,-2-1 0,2 1 0,-1 0 0,1 0 0,0 0 0,-2 0 0,2 0 0,-1 0 0,1 0 0,0 0 0,-3 0 0,4 0 0,-2 2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1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59 24575,'-8'-6'0,"1"2"0,0 0 0,0 2 0,1 0 0,-1 0 0,0 0 0,1 2 0,0-2 0,2 2 0,0 0 0,-17 0 0,13 0 0,-15 0 0,19 0 0,-2 0 0,2 0 0,0 0 0,0 0 0,0 2 0,0-2 0,0 4 0,0-2 0,0 0 0,-2 2 0,0-2 0,-1 0 0,2 2 0,-1 0 0,-1 1 0,1 0 0,-1-1 0,4 0 0,-3 0 0,4 0 0,0 1 0,-2-1 0,2 1 0,0 0 0,-2 2 0,4-2 0,-4 3 0,4-4 0,-2 2 0,2-2 0,-2 2 0,2-2 0,-2 4 0,2-2 0,0 2 0,0 0 0,0-2 0,0 2 0,0-2 0,0 2 0,0-1 0,0-1 0,0-2 0,0 0 0,0 0 0,0 0 0,0 0 0,0 0 0,0 0 0,2 0 0,0 0 0,2 0 0,-2 0 0,4 0 0,1 3 0,1-4 0,1 3 0,-5-4 0,0 2 0,0 0 0,0-1 0,0 0 0,-2-1 0,3 4 0,-2-3 0,3 4 0,-2-4 0,0 3 0,0-2 0,0-2 0,0 0 0,2-2 0,3 0 0,-1 0 0,6 0 0,-4-3 0,2 3 0,3-5 0,-3 2 0,0-1 0,9-5 0,-8 3 0,5-3 0,-3 2 0,-3 2 0,-2 0 0,1 0 0,-6 3 0,1-2 0,3-3 0,-4 3 0,4-3 0,-5 1 0,0 2 0,2-4 0,0 2 0,0-2 0,0 0 0,0-1 0,-1 1 0,0 0 0,-1 0 0,0 0 0,1 0 0,-3 0 0,1 0 0,-2 0 0,1 0 0,-2 0 0,0 0 0,0 2 0,0-2 0,0 3 0,0-2 0,0 2 0,0-1 0,-2 1 0,0 0 0,-1-1 0,0 2 0,0-1 0,1 0 0,-1-1 0,2 2 0,-2 0 0,0 0 0,-1 0 0,0 0 0,0 0 0,0 2 0,0 0 0,0 0 0,0 0 0,0-2 0,0 2 0,0 0 0,0 2 0,-2 0 0,2 0 0,-2 0 0,0 0 0,0 0 0,-2 0 0,1 0 0,0 0 0,2 0 0,0 0 0,-1 0 0,1 0 0,-1 0 0,2 0 0,-1 0 0,0 0 0,-1 0 0,2 2 0,0 0 0,0 0 0,2 0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0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654 142 24575,'-4'-7'0,"0"2"0,0 1 0,-2-2 0,1-1 0,-2 1 0,1-1 0,-3 0 0,1 1 0,0-2 0,0 4 0,2-4 0,-2 2 0,2 0 0,-2 0 0,0 0 0,0 2 0,2-2 0,0 4 0,2-2 0,-2 2 0,0-2 0,-2 0 0,0 1 0,1 0 0,0 1 0,0-1 0,1 0 0,-11 2 0,-18 0 0,8 3 0,-13 1 0,19 3 0,2 6 0,0-4 0,2 4 0,4-5 0,-2-1 0,0 3 0,-1-3 0,4-1 0,2-1 0,5 0 0,1 1 0,-6 3 0,3-3 0,-2 2 0,-5 5 0,7-4 0,-6 4 0,0 1 0,4-2 0,-4 3 0,-3 8 0,9-10 0,-6 8 0,-1 3 0,7-9 0,-7 10 0,7 3 0,2-9 0,1 9 0,1 7 0,3-9 0,0 22 0,0-5 0,0-5 0,0-2 0,3-8 0,1-10 0,-1 4 0,4-5 0,-4-4 0,4 2 0,0-1 0,1 2 0,2-3 0,5 5 0,0-1 0,4 0 0,11 3 0,-6-7 0,5 0 0,-2-2 0,-4-4 0,0 0 0,10 2 0,-3-5 0,0 1 0,3-4 0,-4 0 0,-5 0 0,9-3 0,-4-6 0,-5 2 0,9-7 0,-10 7 0,-3-2 0,0 0 0,-8 4 0,-1-2 0,0 1 0,-4-4 0,-1 3 0,6-5 0,-4 3 0,2-1 0,1-11 0,-3 8 0,2-9 0,2 1 0,-6 4 0,3-4 0,-3 0 0,0-2 0,-2 0 0,3-4 0,-4 10 0,1-4 0,1-1 0,-4 5 0,2-4 0,-3 0 0,0 4 0,0-1 0,-2 3 0,-1 3 0,0 0 0,-1 1 0,0-7 0,2 10 0,-3-9 0,2 7 0,1 3 0,-4-4 0,3 5 0,-1 0 0,1 0 0,0 2 0,1 0 0,-2-2 0,2 0 0,-2 0 0,0-2 0,-2 2 0,2-2 0,-2 1 0,2 2 0,-2-1 0,2 1 0,-2-1 0,2 2 0,-2 0 0,2 0 0,-2 0 0,2 2 0,-2-3 0,1 2 0,0-1 0,-1 0 0,1 2 0,-1 0 0,1-2 0,0 2 0,-3 0 0,-31-8 0,24 8 0,-27-6 0,36 8 0,-5 0 0,2 0 0,1 0 0,5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2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639 119 24575,'0'-8'0,"-2"1"0,2 2 0,-4-1 0,2 1 0,-2 0 0,-2-1 0,2 1 0,-2-1 0,-1-3 0,1 4 0,-2-4 0,1 3 0,0 2 0,1-2 0,-5-1 0,6 2 0,-4 0 0,5 3 0,0 1 0,-2 0 0,0-2 0,-2 2 0,0-1 0,-1 2 0,-8 0 0,-32 5 0,22-4 0,-29 10 0,47-7 0,-7 3 0,0 1 0,6-3 0,-17 9 0,14-7 0,-9 2 0,7-1 0,-6 2 0,4 0 0,-5 2 0,7-4 0,5-1 0,-4 1 0,8-4 0,-8 6 0,9-5 0,-6 1 0,6-2 0,-2 0 0,2 0 0,-2 2 0,0 1 0,1-1 0,-1 1 0,0 0 0,1-1 0,-2 2 0,6-4 0,-4 2 0,4 0 0,0 0 0,-2 2 0,4 0 0,-2-2 0,0 2 0,2-2 0,-2 2 0,2-1 0,0 0 0,0-2 0,0 1 0,0-2 0,0 0 0,0 0 0,0 1 0,0 0 0,2 3 0,-2-4 0,2 2 0,0 0 0,-2-2 0,4 4 0,-4-4 0,4 4 0,-2-2 0,0 0 0,19 41 0,-13-31 0,12 31 0,-13-41 0,-4 0 0,3 0 0,-2-2 0,2 6 0,-2-5 0,4 4 0,-4-4 0,4 2 0,-4-2 0,2-1 0,0 1 0,-2-2 0,4 4 0,-3-2 0,0 1 0,-1-2 0,2-2 0,1 0 0,10-2 0,2 0 0,10 0 0,6 0 0,-5 0 0,4-3 0,1 2 0,1-2 0,6-1 0,0-1 0,0 1 0,-12-2 0,3-1 0,-16 3 0,1-4 0,-3 3 0,-3 2 0,-2-4 0,1 3 0,-5 0 0,2-2 0,0 0 0,1 3 0,-1-2 0,0 1 0,-2-1 0,2 0 0,1-2 0,1-3 0,2 0 0,-2-4 0,-1 1 0,-2 1 0,2 1 0,-6 3 0,2 0 0,-2-3 0,-1-2 0,0-6 0,-2-3 0,0-4 0,0 3 0,0 2 0,0 9 0,-2-3 0,-1 3 0,-1 0 0,-1-3 0,2 6 0,-1 0 0,2 1 0,-2 5 0,0-2 0,0 1 0,2-1 0,-2 0 0,4 1 0,-4 0 0,2 0 0,-2 1 0,0 0 0,0-1 0,-2-3 0,0 1 0,-6 2 0,5 0 0,-4 2 0,7-4 0,-4 4 0,2-2 0,0 4 0,0 0 0,0 0 0,-4-2 0,3 1 0,-4-1 0,7 2 0,-2 0 0,2 0 0,0 0 0,0 0 0,0 0 0,0 0 0,0 0 0,0 0 0,0 0 0,0 0 0,0 0 0,2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597 281 24575,'0'-6'0,"-2"-2"0,0-1 0,-3-4 0,-4-8 0,3 4 0,-4-4 0,1 0 0,2 7 0,-5-6 0,-2 5 0,3 2 0,-3-1 0,6 6 0,0 0 0,3 1 0,0 2 0,3 1 0,-4 0 0,2 1 0,-4-2 0,2 2 0,-2-1 0,-4 0 0,3 2 0,-2-1 0,5 1 0,0 2 0,0-2 0,0 2 0,-2-2 0,-21-2 0,0-1 0,-7-2 0,9 3 0,12 1 0,-1 3 0,4 0 0,1 0 0,5 0 0,0 0 0,2 0 0,0 0 0,0 0 0,-6 3 0,3-1 0,-13 7 0,10-5 0,-6 6 0,10-6 0,-3 3 0,4-1 0,-4-4 0,5 2 0,-2 0 0,1 2 0,-3 6 0,1-3 0,-3 5 0,1-2 0,0 10 0,4-9 0,-5 14 0,9-2 0,-6 5 0,7 11 0,0-22 0,0 7 0,0-10 0,0 1 0,0 4 0,0-5 0,0-1 0,0 1 0,0-1 0,3 0 0,-1 1 0,1-1 0,2 1 0,0-1 0,3 1 0,1-4 0,1 2 0,5 1 0,-5-2 0,7 2 0,-4-6 0,-1 1 0,2 0 0,-5-4 0,3 1 0,-4-1 0,0-2 0,7 2 0,-2-4 0,11 0 0,-1-2 0,12 0 0,-5 0 0,5-3 0,-13 2 0,0-2 0,-7 3 0,6 0 0,-4-2 0,5-1 0,-7 0 0,-3-1 0,3 1 0,-6 1 0,5-3 0,-5 1 0,6-1 0,12-26 0,-13 16 0,11-17 0,-23 21 0,4 3 0,-3-4 0,6 0 0,-3-9 0,0 4 0,-3 1 0,-3 2 0,0-3 0,0 0 0,0-10 0,0 14 0,0-5 0,0 7 0,0 2 0,0-2 0,0 3 0,-2 0 0,2-10 0,-5-1 0,0-16 0,1 14 0,0 0 0,4 13 0,-2-1 0,2 0 0,-4-1 0,2 2 0,-5-1 0,4 1 0,-3-1 0,6 5 0,-6 0 0,4 0 0,-2 0 0,0 0 0,2 0 0,-2 2 0,1-2 0,2 4 0,1-2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3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37 24575,'-6'-4'0,"-15"-2"0,0-4 0,-10 5 0,10-1 0,3 4 0,8 1 0,-1-1 0,7 2 0,-4 0 0,4 0 0,-4 0 0,2 0 0,-2 0 0,-4 0 0,3 0 0,0 0 0,3 0 0,2 0 0,-2 0 0,2 0 0,-2 0 0,0 0 0,2 0 0,-2 0 0,0 0 0,0 0 0,-1 0 0,0 1 0,1 0 0,-1 2 0,0 0 0,2 1 0,-2 0 0,0 2 0,-4 9 0,2-1 0,-8 10 0,-2 4 0,3-7 0,-3 12 0,6-10 0,3-1 0,-1 0 0,4-1 0,-1-4 0,0 4 0,1 1 0,0-9 0,1 8 0,4-9 0,-2 0 0,3-1 0,-3 1 0,4-5 0,-3 4 0,3-5 0,0 2 0,0 3 0,0-2 0,0 2 0,0 1 0,0 0 0,0-2 0,0 1 0,0-6 0,2 2 0,-1 3 0,0 2 0,7 15 0,5 3 0,10 0 0,-5-6 0,14-13 0,-17-4 0,18-3 0,-10-2 0,6 1 0,0-2 0,-7 2 0,12-3 0,-10-3 0,16-1 0,-4-4 0,0 0 0,-7-1 0,-2 1 0,-13 1 0,12-3 0,-12 5 0,4-4 0,-8 4 0,0 1 0,1-3 0,1 2 0,3-5 0,-7 3 0,4 0 0,-4 0 0,7-11 0,-4 4 0,8-16 0,-2 2 0,-1-2 0,0-5 0,-1 0 0,-7 5 0,3-4 0,-4 11 0,-4-10 0,0 14 0,-3-8 0,0 15 0,0 1 0,0-1 0,0 4 0,0-2 0,-4 2 0,1 2 0,-1-2 0,-1 0 0,2 0 0,-1 2 0,-1-2 0,2 4 0,-1-4 0,1 3 0,-1 0 0,-1 1 0,-1 0 0,2 0 0,0 1 0,0 0 0,0 0 0,0-1 0,0 2 0,-2-3 0,0 2 0,0-1 0,-2 0 0,4 4 0,-2-2 0,0 0 0,1 2 0,-2-2 0,2 0 0,-2 2 0,0-2 0,1 2 0,-1 0 0,0 0 0,1 0 0,-2 0 0,4 0 0,-4 0 0,4 0 0,-2 0 0,2 0 0,-2-2 0,2 2 0,-4-4 0,2 4 0,-1-2 0,2 2 0,1 0 0,0 0 0,0 0 0,0 0 0,-6 0 0,-12 0 0,7 0 0,-6 0 0,13 0 0,4 0 0,-2 0 0,2 0 0,2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5:17.5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1081 695 24575,'-14'-51'0,"10"-8"0,-29-26 0,14-8-8503,-18 8 8503,8 10 1719,1 5-1719,-5 17 0,14 18 0,-9-4 0,17 24 0,-4-2 6784,4 7-6784,1 7 0,3-1 0,0 4 0,-9 0 0,4 0 0,-8 0 0,6 0 0,-15 0 0,11 0 0,-18 4 0,5 3 0,2 2 0,-18 3 0,-2 6 0,7-5 0,-5 9 0,20-8 0,-55 54 0,26-10 0,-49 54 0,59-43 0,13-6 0,22-17 0,11-6 0,-6 9 0,5 1 0,-5-11 0,1 8 0,3-18 0,-3 8 0,5 0 0,0-8 0,0-1 0,0-9 0,4-3 0,0 0 0,7 3 0,-3-5 0,8 6 0,-8-7 0,10 12 0,4-3 0,6 11 0,-1-7 0,-1 4 0,-6-13 0,-6 0 0,2-2 0,-9-7 0,0-1 0,3 2 0,-3-4 0,7 5 0,-7-3 0,6 0 0,-5 0 0,2-4 0,0 4 0,-2-7 0,2 7 0,-3-7 0,0 4 0,9-1 0,-4-2 0,8 3 0,9 2 0,-5-5 0,7 5 0,-6-6 0,-10 0 0,11 0 0,-11 0 0,10 0 0,-9 0 0,9-4 0,-10 3 0,5-6 0,-10 6 0,9-10 0,-7 6 0,5-4 0,2-2 0,-1 3 0,0-4 0,1 2 0,-8 3 0,0 0 0,2-3 0,-2-1 0,0 0 0,2-2 0,-2 2 0,0 0 0,-1 1 0,-3 3 0,3-3 0,-6 2 0,6-5 0,-10 6 0,7-4 0,-3 5 0,12-31 0,-5 14 0,2-18 0,-9 22 0,-1 5 0,-2 0 0,5 0 0,-5 3 0,5-2 0,-5 2 0,5-3 0,-5 3 0,2-7 0,1 0 0,-3 0 0,6-1 0,-3 8 0,0 0 0,-1-2 0,-3 5 0,0-2 0,0 0 0,0 3 0,0-3 0,3 0 0,-2-7 0,2 5 0,-3-7 0,0 8 0,0-3 0,0 0 0,0-5 0,0 7 0,0-13 0,0 13 0,0-5 0,0 7 0,0 3 0,0-3 0,0 0 0,0-4 0,0 3 0,0-2 0,0 5 0,0-5 0,0 5 0,0-2 0,0 3 0,0 0 0,0 0 0,0 0 0,-4-9 0,-4-32 0,2 19 0,-1-18 0,7 29 0,0 8 0,-3-5 0,2 8 0,-2 0 0,3 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1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85 24575,'0'-6'0,"0"-5"0,-2 4 0,0-3 0,-2 6 0,0-1 0,2 2 0,0-3 0,2 2 0,-2 0 0,0 2 0,-2-2 0,-2 0 0,2 2 0,-2-4 0,0 4 0,2 0 0,-4 0 0,3 2 0,-2 0 0,1 0 0,-2 2 0,-1-2 0,1 4 0,0-2 0,0 0 0,0 2 0,0-2 0,2 0 0,-2 0 0,2-2 0,-2 0 0,0 0 0,0 0 0,1 0 0,2 0 0,1 0 0,0 0 0,0 0 0,0 0 0,0 0 0,-1 0 0,0 2 0,0-2 0,-1 2 0,1 0 0,0-2 0,-1 2 0,-18 20 0,15-15 0,-17 19 0,20-20 0,-2 2 0,0 1 0,3-1 0,-3 10 0,7-8 0,-8 12 0,8-13 0,-4 0 0,3-1 0,0-2 0,0 5 0,0-2 0,2 3 0,0-4 0,0 0 0,0 0 0,0 3 0,0 1 0,0 0 0,0 0 0,0-4 0,-2 0 0,0-4 0,0 7 0,0-8 0,6 6 0,-3-3 0,4-1 0,2 12 0,-4-9 0,5 9 0,-4-9 0,1-1 0,6-1 0,5 0 0,-2-3 0,18 0 0,-20-3 0,11 0 0,-6 0 0,3-3 0,-1 2 0,2-5 0,-12 4 0,2-3 0,-5 3 0,5-2 0,-4 0 0,8 1 0,-6-4 0,2 4 0,-5-1 0,2 0 0,-2 0 0,0 2 0,2-4 0,-4 4 0,2 0 0,0-2 0,-1 2 0,0 0 0,1-4 0,1 4 0,-1-4 0,1 0 0,-2 2 0,3-6 0,-4 5 0,0-4 0,1 2 0,-1-4 0,0 2 0,0-2 0,-4 0 0,2-2 0,1-8 0,-2 4 0,2-1 0,-3 7 0,0 3 0,0 0 0,0 0 0,0 0 0,0 1 0,0 2 0,0 0 0,0 1 0,-2 0 0,2 0 0,-2-1 0,2 0 0,0-1 0,-2 4 0,2-2 0,-4 2 0,4-2 0,-2 0 0,2 0 0,0 0 0,-2 0 0,2 0 0,-2 0 0,0 2 0,0-2 0,-2 4 0,0-2 0,2 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1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538 85 24575,'-9'-8'0,"1"3"0,-9-4 0,7 5 0,-11-5 0,9 4 0,0 1 0,-3-1 0,3-2 0,0 2 0,-2 0 0,5 1 0,-3 2 0,6-1 0,0 0 0,2 2 0,0-2 0,-2 2 0,2 0 0,-4 1 0,4 0 0,-2 1 0,2 0 0,-2 2 0,0 0 0,-2-1 0,-21 12 0,0-3 0,-3 4 0,10-5 0,11-5 0,4-3 0,-4 4 0,5-3 0,-2 2 0,-2-2 0,3-2 0,-2 3 0,5-1 0,0 3 0,0-1 0,0 0 0,-3 6 0,-1-1 0,-2 3 0,3-2 0,1-3 0,-1 4 0,2-3 0,-2 2 0,3 0 0,0-2 0,1 6 0,-1-6 0,2 2 0,0-3 0,-2 3 0,1-2 0,1 3 0,-2-4 0,0 9 0,2-4 0,-4 15 0,5-15 0,-2 8 0,3-9 0,0 0 0,0 3 0,0-6 0,0 2 0,0-5 0,0 0 0,0-2 0,0 0 0,0 0 0,0 0 0,0 2 0,1-2 0,2 2 0,1-2 0,0 2 0,0-3 0,0 2 0,0-3 0,2 2 0,0 2 0,2-1 0,-2 1 0,2-2 0,-2 0 0,2-2 0,3 2 0,-2-2 0,3 3 0,-1-1 0,1 1 0,0-2 0,3 1 0,-6-3 0,5 1 0,-5 0 0,6-1 0,-6 0 0,2-1 0,0 0 0,-4 0 0,4 0 0,-1-2 0,-1 1 0,2-1 0,0 0 0,-2 0 0,3-3 0,-4 1 0,0 0 0,7-2 0,-7 1 0,6-3 0,21-13 0,-16-6 0,18 4 0,-28 3 0,-4 18 0,-5-2 0,4-1 0,0 0 0,1 0 0,-1-2 0,4-9 0,-3 6 0,12-13 0,-9 10 0,2-11 0,-6 10 0,-3-1 0,0 9 0,1 2 0,-1 0 0,0 0 0,1 0 0,-1-2 0,0 1 0,-1 0 0,0-1 0,0 1 0,0-1 0,0 2 0,0 0 0,0 0 0,0 0 0,0 0 0,0-2 0,-1 2 0,0-2 0,-1 2 0,1-2 0,0 0 0,-1-4 0,2 3 0,0 0 0,0 3 0,0 0 0,0 0 0,0 0 0,0 0 0,0 0 0,0 0 0,0 0 0,-1 0 0,0 0 0,-2-1 0,2 1 0,-1 0 0,1 0 0,0 0 0,-2 0 0,2 0 0,-1 0 0,1 0 0,0 0 0,-3 0 0,4 0 0,-2 2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1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59 24575,'-8'-6'0,"1"2"0,0 0 0,0 2 0,1 0 0,-1 0 0,0 0 0,1 2 0,0-2 0,2 2 0,0 0 0,-17 0 0,13 0 0,-15 0 0,19 0 0,-2 0 0,2 0 0,0 0 0,0 0 0,0 2 0,0-2 0,0 4 0,0-2 0,0 0 0,-2 2 0,0-2 0,-1 0 0,2 2 0,-1 0 0,-1 1 0,1 0 0,-1-1 0,4 0 0,-3 0 0,4 0 0,0 1 0,-2-1 0,2 1 0,0 0 0,-2 2 0,4-2 0,-4 3 0,4-4 0,-2 2 0,2-2 0,-2 2 0,2-2 0,-2 4 0,2-2 0,0 2 0,0 0 0,0-2 0,0 2 0,0-2 0,0 2 0,0-1 0,0-1 0,0-2 0,0 0 0,0 0 0,0 0 0,0 0 0,0 0 0,0 0 0,2 0 0,0 0 0,2 0 0,-2 0 0,4 0 0,1 3 0,1-4 0,1 3 0,-5-4 0,0 2 0,0 0 0,0-1 0,0 0 0,-2-1 0,3 4 0,-2-3 0,3 4 0,-2-4 0,0 3 0,0-2 0,0-2 0,0 0 0,2-2 0,3 0 0,-1 0 0,6 0 0,-4-3 0,2 3 0,3-5 0,-3 2 0,0-1 0,9-5 0,-8 3 0,5-3 0,-3 2 0,-3 2 0,-2 0 0,1 0 0,-6 3 0,1-2 0,3-3 0,-4 3 0,4-3 0,-5 1 0,0 2 0,2-4 0,0 2 0,0-2 0,0 0 0,0-1 0,-1 1 0,0 0 0,-1 0 0,0 0 0,1 0 0,-3 0 0,1 0 0,-2 0 0,1 0 0,-2 0 0,0 0 0,0 2 0,0-2 0,0 3 0,0-2 0,0 2 0,0-1 0,-2 1 0,0 0 0,-1-1 0,0 2 0,0-1 0,1 0 0,-1-1 0,2 2 0,-2 0 0,0 0 0,-1 0 0,0 0 0,0 0 0,0 2 0,0 0 0,0 0 0,0 0 0,0-2 0,0 2 0,0 0 0,0 2 0,-2 0 0,2 0 0,-2 0 0,0 0 0,0 0 0,-2 0 0,1 0 0,0 0 0,2 0 0,0 0 0,-1 0 0,1 0 0,-1 0 0,2 0 0,-1 0 0,0 0 0,-1 0 0,2 2 0,0 0 0,0 0 0,2 0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2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639 119 24575,'0'-8'0,"-2"1"0,2 2 0,-4-1 0,2 1 0,-2 0 0,-2-1 0,2 1 0,-2-1 0,-1-3 0,1 4 0,-2-4 0,1 3 0,0 2 0,1-2 0,-5-1 0,6 2 0,-4 0 0,5 3 0,0 1 0,-2 0 0,0-2 0,-2 2 0,0-1 0,-1 2 0,-8 0 0,-32 5 0,22-4 0,-29 10 0,47-7 0,-7 3 0,0 1 0,6-3 0,-17 9 0,14-7 0,-9 2 0,7-1 0,-6 2 0,4 0 0,-5 2 0,7-4 0,5-1 0,-4 1 0,8-4 0,-8 6 0,9-5 0,-6 1 0,6-2 0,-2 0 0,2 0 0,-2 2 0,0 1 0,1-1 0,-1 1 0,0 0 0,1-1 0,-2 2 0,6-4 0,-4 2 0,4 0 0,0 0 0,-2 2 0,4 0 0,-2-2 0,0 2 0,2-2 0,-2 2 0,2-1 0,0 0 0,0-2 0,0 1 0,0-2 0,0 0 0,0 0 0,0 1 0,0 0 0,2 3 0,-2-4 0,2 2 0,0 0 0,-2-2 0,4 4 0,-4-4 0,4 4 0,-2-2 0,0 0 0,19 41 0,-13-31 0,12 31 0,-13-41 0,-4 0 0,3 0 0,-2-2 0,2 6 0,-2-5 0,4 4 0,-4-4 0,4 2 0,-4-2 0,2-1 0,0 1 0,-2-2 0,4 4 0,-3-2 0,0 1 0,-1-2 0,2-2 0,1 0 0,10-2 0,2 0 0,10 0 0,6 0 0,-5 0 0,4-3 0,1 2 0,1-2 0,6-1 0,0-1 0,0 1 0,-12-2 0,3-1 0,-16 3 0,1-4 0,-3 3 0,-3 2 0,-2-4 0,1 3 0,-5 0 0,2-2 0,0 0 0,1 3 0,-1-2 0,0 1 0,-2-1 0,2 0 0,1-2 0,1-3 0,2 0 0,-2-4 0,-1 1 0,-2 1 0,2 1 0,-6 3 0,2 0 0,-2-3 0,-1-2 0,0-6 0,-2-3 0,0-4 0,0 3 0,0 2 0,0 9 0,-2-3 0,-1 3 0,-1 0 0,-1-3 0,2 6 0,-1 0 0,2 1 0,-2 5 0,0-2 0,0 1 0,2-1 0,-2 0 0,4 1 0,-4 0 0,2 0 0,-2 1 0,0 0 0,0-1 0,-2-3 0,0 1 0,-6 2 0,5 0 0,-4 2 0,7-4 0,-4 4 0,2-2 0,0 4 0,0 0 0,0 0 0,-4-2 0,3 1 0,-4-1 0,7 2 0,-2 0 0,2 0 0,0 0 0,0 0 0,0 0 0,0 0 0,0 0 0,0 0 0,0 0 0,0 0 0,0 0 0,2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597 281 24575,'0'-6'0,"-2"-2"0,0-1 0,-3-4 0,-4-8 0,3 4 0,-4-4 0,1 0 0,2 7 0,-5-6 0,-2 5 0,3 2 0,-3-1 0,6 6 0,0 0 0,3 1 0,0 2 0,3 1 0,-4 0 0,2 1 0,-4-2 0,2 2 0,-2-1 0,-4 0 0,3 2 0,-2-1 0,5 1 0,0 2 0,0-2 0,0 2 0,-2-2 0,-21-2 0,0-1 0,-7-2 0,9 3 0,12 1 0,-1 3 0,4 0 0,1 0 0,5 0 0,0 0 0,2 0 0,0 0 0,0 0 0,-6 3 0,3-1 0,-13 7 0,10-5 0,-6 6 0,10-6 0,-3 3 0,4-1 0,-4-4 0,5 2 0,-2 0 0,1 2 0,-3 6 0,1-3 0,-3 5 0,1-2 0,0 10 0,4-9 0,-5 14 0,9-2 0,-6 5 0,7 11 0,0-22 0,0 7 0,0-10 0,0 1 0,0 4 0,0-5 0,0-1 0,0 1 0,0-1 0,3 0 0,-1 1 0,1-1 0,2 1 0,0-1 0,3 1 0,1-4 0,1 2 0,5 1 0,-5-2 0,7 2 0,-4-6 0,-1 1 0,2 0 0,-5-4 0,3 1 0,-4-1 0,0-2 0,7 2 0,-2-4 0,11 0 0,-1-2 0,12 0 0,-5 0 0,5-3 0,-13 2 0,0-2 0,-7 3 0,6 0 0,-4-2 0,5-1 0,-7 0 0,-3-1 0,3 1 0,-6 1 0,5-3 0,-5 1 0,6-1 0,12-26 0,-13 16 0,11-17 0,-23 21 0,4 3 0,-3-4 0,6 0 0,-3-9 0,0 4 0,-3 1 0,-3 2 0,0-3 0,0 0 0,0-10 0,0 14 0,0-5 0,0 7 0,0 2 0,0-2 0,0 3 0,-2 0 0,2-10 0,-5-1 0,0-16 0,1 14 0,0 0 0,4 13 0,-2-1 0,2 0 0,-4-1 0,2 2 0,-5-1 0,4 1 0,-3-1 0,6 5 0,-6 0 0,4 0 0,-2 0 0,0 0 0,2 0 0,-2 2 0,1-2 0,2 4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3:3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37 24575,'-6'-4'0,"-15"-2"0,0-4 0,-10 5 0,10-1 0,3 4 0,8 1 0,-1-1 0,7 2 0,-4 0 0,4 0 0,-4 0 0,2 0 0,-2 0 0,-4 0 0,3 0 0,0 0 0,3 0 0,2 0 0,-2 0 0,2 0 0,-2 0 0,0 0 0,2 0 0,-2 0 0,0 0 0,0 0 0,-1 0 0,0 1 0,1 0 0,-1 2 0,0 0 0,2 1 0,-2 0 0,0 2 0,-4 9 0,2-1 0,-8 10 0,-2 4 0,3-7 0,-3 12 0,6-10 0,3-1 0,-1 0 0,4-1 0,-1-4 0,0 4 0,1 1 0,0-9 0,1 8 0,4-9 0,-2 0 0,3-1 0,-3 1 0,4-5 0,-3 4 0,3-5 0,0 2 0,0 3 0,0-2 0,0 2 0,0 1 0,0 0 0,0-2 0,0 1 0,0-6 0,2 2 0,-1 3 0,0 2 0,7 15 0,5 3 0,10 0 0,-5-6 0,14-13 0,-17-4 0,18-3 0,-10-2 0,6 1 0,0-2 0,-7 2 0,12-3 0,-10-3 0,16-1 0,-4-4 0,0 0 0,-7-1 0,-2 1 0,-13 1 0,12-3 0,-12 5 0,4-4 0,-8 4 0,0 1 0,1-3 0,1 2 0,3-5 0,-7 3 0,4 0 0,-4 0 0,7-11 0,-4 4 0,8-16 0,-2 2 0,-1-2 0,0-5 0,-1 0 0,-7 5 0,3-4 0,-4 11 0,-4-10 0,0 14 0,-3-8 0,0 15 0,0 1 0,0-1 0,0 4 0,0-2 0,-4 2 0,1 2 0,-1-2 0,-1 0 0,2 0 0,-1 2 0,-1-2 0,2 4 0,-1-4 0,1 3 0,-1 0 0,-1 1 0,-1 0 0,2 0 0,0 1 0,0 0 0,0 0 0,0-1 0,0 2 0,-2-3 0,0 2 0,0-1 0,-2 0 0,4 4 0,-2-2 0,0 0 0,1 2 0,-2-2 0,2 0 0,-2 2 0,0-2 0,1 2 0,-1 0 0,0 0 0,1 0 0,-2 0 0,4 0 0,-4 0 0,4 0 0,-2 0 0,2 0 0,-2-2 0,2 2 0,-4-4 0,2 4 0,-1-2 0,2 2 0,1 0 0,0 0 0,0 0 0,0 0 0,-6 0 0,-12 0 0,7 0 0,-6 0 0,13 0 0,4 0 0,-2 0 0,2 0 0,2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16:44:54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320 204 24575,'20'-37'0,"-5"4"0,-9 17 0,-4 1 0,0 3 0,-2 0 0,2 1 0,0 2 0,-2-6 0,2 8 0,-2-5 0,0 7 0,0-3 0,-2 4 0,2 0 0,-6 2 0,4 0 0,-4 2 0,2 0 0,0 0 0,0 0 0,0 0 0,0 0 0,0 0 0,0 0 0,0 0 0,0 0 0,-1 0 0,1 0 0,0 0 0,0 0 0,0 0 0,0 0 0,0 0 0,-2 0 0,2 0 0,-2 0 0,2 0 0,-2 0 0,2 0 0,-4 0 0,4 0 0,-2 0 0,0 0 0,2 0 0,-2 2 0,2-2 0,-2 2 0,1 0 0,-2-2 0,2 4 0,-2-2 0,-3 3 0,1-1 0,-5 3 0,5-2 0,-6 4 0,6-4 0,-8 10 0,7-7 0,-4 6 0,-20 45 0,23-34 0,-20 35 0,28-20 0,2-27 0,-3 26 0,4-23 0,0 1 0,0 1 0,0-4 0,0-7 0,0 3 0,0-5 0,0 0 0,0 2 0,0 3 0,0-1 0,0 2 0,0-5 0,0 0 0,0 3 0,0-3 0,0 3 0,2-3 0,-2-2 0,7 7 0,-5-4 0,4 3 0,-1-5 0,-2-1 0,4 0 0,3-1 0,5-1 0,2-2 0,2 0 0,2-7 0,-4 3 0,1-4 0,-3 0 0,-3 3 0,-2 0 0,1 1 0,-6 2 0,2-1 0,-1 0 0,1 0 0,0-1 0,0-1 0,-1 0 0,1-2 0,0 2 0,1-3 0,0 2 0,-2 0 0,2-2 0,-2 2 0,2 0 0,-2 0 0,2 0 0,-2 0 0,0-2 0,2 0 0,-3 0 0,0 0 0,-1 0 0,0-1 0,1 1 0,-1 0 0,0-3 0,0 2 0,-1-2 0,1 3 0,-2 0 0,2-4 0,0 3 0,-1-5 0,-1-4 0,-2-17 0,0-20 0,0 19 0,0-2 0,-6 23 0,0 8 0,-1-10 0,4 13 0,3-2 0,0 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A25-B897-4B47-BFFA-F7C98077773C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497A-CE9D-884A-84A2-67192793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501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39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9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77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22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579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19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691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10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3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5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23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6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59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87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80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64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9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akash.kumar@yal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3.png"/><Relationship Id="rId18" Type="http://schemas.openxmlformats.org/officeDocument/2006/relationships/customXml" Target="../ink/ink22.xml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00.png"/><Relationship Id="rId12" Type="http://schemas.openxmlformats.org/officeDocument/2006/relationships/customXml" Target="../ink/ink19.xm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12.png"/><Relationship Id="rId5" Type="http://schemas.openxmlformats.org/officeDocument/2006/relationships/image" Target="../media/image90.png"/><Relationship Id="rId15" Type="http://schemas.openxmlformats.org/officeDocument/2006/relationships/image" Target="../media/image14.png"/><Relationship Id="rId10" Type="http://schemas.openxmlformats.org/officeDocument/2006/relationships/customXml" Target="../ink/ink18.xml"/><Relationship Id="rId19" Type="http://schemas.openxmlformats.org/officeDocument/2006/relationships/image" Target="../media/image16.png"/><Relationship Id="rId4" Type="http://schemas.openxmlformats.org/officeDocument/2006/relationships/customXml" Target="../ink/ink15.xml"/><Relationship Id="rId9" Type="http://schemas.openxmlformats.org/officeDocument/2006/relationships/image" Target="../media/image11.png"/><Relationship Id="rId14" Type="http://schemas.openxmlformats.org/officeDocument/2006/relationships/customXml" Target="../ink/ink20.xml"/><Relationship Id="rId2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kX_kiECXkvM" TargetMode="External"/><Relationship Id="rId3" Type="http://schemas.openxmlformats.org/officeDocument/2006/relationships/hyperlink" Target="https://youtu.be/dLPgqobwPGE" TargetMode="External"/><Relationship Id="rId7" Type="http://schemas.openxmlformats.org/officeDocument/2006/relationships/hyperlink" Target="https://www.nano.gov/timel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th.se/blogs/pdc/2019/08/parallel-programming-in-python-mpi4py-part-1/" TargetMode="External"/><Relationship Id="rId5" Type="http://schemas.openxmlformats.org/officeDocument/2006/relationships/hyperlink" Target="https://en.wikipedia.org/wiki/History_of_materials_science" TargetMode="External"/><Relationship Id="rId4" Type="http://schemas.openxmlformats.org/officeDocument/2006/relationships/hyperlink" Target="https://steemit.com/life/@zest/the-three-age-system-the-stone-age-the-bronze-age-and-the-iron-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sparkfun.com/assets/3/4/1/a/3/51a65d7bce395f156c000000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sparkfun.com/assets/3/4/1/a/3/51a65d7bce395f156c000000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cpp.edu/~jbputhoff/history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image" Target="../media/image8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4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2.xml"/><Relationship Id="rId30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BD8F-AF70-FC4C-8D8E-E4C88E839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 to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Materials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03E13-1234-DE4B-83A4-6A1905FD6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OF NEW MATERIALS USING SUPERCOMPUTERS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A2B0F0D7-5701-5548-9E33-17C9A1E0DB4E}"/>
              </a:ext>
            </a:extLst>
          </p:cNvPr>
          <p:cNvSpPr/>
          <p:nvPr/>
        </p:nvSpPr>
        <p:spPr>
          <a:xfrm>
            <a:off x="8445357" y="771896"/>
            <a:ext cx="3059255" cy="2802352"/>
          </a:xfrm>
          <a:prstGeom prst="wedgeRect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Day 3: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YALE PATHWAYS TO SCIENCE SUMMER WORKSHOP 2021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902030302020204" pitchFamily="66" charset="0"/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Aakash Kumar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  <a:hlinkClick r:id="rId2"/>
              </a:rPr>
              <a:t>aakash.kumar@yale.edu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9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8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LATTICE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0"/>
            <a:ext cx="10651414" cy="515417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Lattice parameter (a) is an important characteristic of unit-cell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usually in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units. 1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= 10</a:t>
            </a:r>
            <a:r>
              <a:rPr lang="en-US" sz="2000" baseline="30000" dirty="0">
                <a:solidFill>
                  <a:schemeClr val="tx1"/>
                </a:solidFill>
                <a:latin typeface="Comic Sans MS" panose="030F0902030302020204" pitchFamily="66" charset="0"/>
              </a:rPr>
              <a:t>-10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m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Au,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a_Au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= 4.08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QUIZ: What is the length of 5 unit-cells of Au?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A) 12.24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B) 8.16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C) 20.4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D) 2.04 nm (nanometer, 10</a:t>
            </a:r>
            <a:r>
              <a:rPr lang="en-US" sz="2000" baseline="30000" dirty="0">
                <a:solidFill>
                  <a:schemeClr val="tx1"/>
                </a:solidFill>
                <a:latin typeface="Comic Sans MS" panose="030F0902030302020204" pitchFamily="66" charset="0"/>
              </a:rPr>
              <a:t>-9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pic>
        <p:nvPicPr>
          <p:cNvPr id="6" name="Picture 5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1662372E-6A2A-6B42-9C7B-2D75C5096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1" t="10308" r="24178" b="8861"/>
          <a:stretch/>
        </p:blipFill>
        <p:spPr>
          <a:xfrm>
            <a:off x="8457765" y="4217592"/>
            <a:ext cx="3487127" cy="24880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F18A75-205F-3847-A8FC-2D00D14837F8}"/>
              </a:ext>
            </a:extLst>
          </p:cNvPr>
          <p:cNvCxnSpPr/>
          <p:nvPr/>
        </p:nvCxnSpPr>
        <p:spPr>
          <a:xfrm>
            <a:off x="9181322" y="4443055"/>
            <a:ext cx="0" cy="2040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1E4E7-63EF-B041-A560-1F7D48424E09}"/>
              </a:ext>
            </a:extLst>
          </p:cNvPr>
          <p:cNvSpPr/>
          <p:nvPr/>
        </p:nvSpPr>
        <p:spPr>
          <a:xfrm>
            <a:off x="8457765" y="5159498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mic Sans MS" panose="030F0902030302020204" pitchFamily="66" charset="0"/>
              </a:rPr>
              <a:t>a_Au</a:t>
            </a:r>
            <a:r>
              <a:rPr lang="en-US" dirty="0">
                <a:latin typeface="Comic Sans MS" panose="030F0902030302020204" pitchFamily="66" charset="0"/>
              </a:rPr>
              <a:t> </a:t>
            </a: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CCBDE5A-7167-1A4C-ADAE-6CF6655D4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" t="6390" r="6607" b="7692"/>
          <a:stretch/>
        </p:blipFill>
        <p:spPr>
          <a:xfrm>
            <a:off x="6170020" y="1835362"/>
            <a:ext cx="5774872" cy="15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0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LATTICE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0"/>
            <a:ext cx="10651414" cy="515417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Lattice parameter (a) is an important characteristic of unit-cell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usually in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units. 1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= 10</a:t>
            </a:r>
            <a:r>
              <a:rPr lang="en-US" sz="2000" baseline="30000" dirty="0">
                <a:solidFill>
                  <a:schemeClr val="tx1"/>
                </a:solidFill>
                <a:latin typeface="Comic Sans MS" panose="030F0902030302020204" pitchFamily="66" charset="0"/>
              </a:rPr>
              <a:t>-10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m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Au,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a_Au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= 4.08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QUIZ: What is the length of 5 unit-cells of Au?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A) 12.24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B) 8.16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C) 20.4 </a:t>
            </a:r>
            <a:r>
              <a:rPr lang="en-US" sz="2000" dirty="0" err="1">
                <a:solidFill>
                  <a:schemeClr val="accent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accent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D) 2.04 nm (nanometer, 10</a:t>
            </a:r>
            <a:r>
              <a:rPr lang="en-US" sz="2000" baseline="30000" dirty="0">
                <a:solidFill>
                  <a:schemeClr val="accent1"/>
                </a:solidFill>
                <a:latin typeface="Comic Sans MS" panose="030F0902030302020204" pitchFamily="66" charset="0"/>
              </a:rPr>
              <a:t>-9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m)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Nanotechnology is the engineering of materials at nano scale!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pic>
        <p:nvPicPr>
          <p:cNvPr id="6" name="Picture 5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1662372E-6A2A-6B42-9C7B-2D75C5096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1" t="10308" r="24178" b="8861"/>
          <a:stretch/>
        </p:blipFill>
        <p:spPr>
          <a:xfrm>
            <a:off x="8457765" y="4217592"/>
            <a:ext cx="3487127" cy="24880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F18A75-205F-3847-A8FC-2D00D14837F8}"/>
              </a:ext>
            </a:extLst>
          </p:cNvPr>
          <p:cNvCxnSpPr/>
          <p:nvPr/>
        </p:nvCxnSpPr>
        <p:spPr>
          <a:xfrm>
            <a:off x="9181322" y="4443055"/>
            <a:ext cx="0" cy="2040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1E4E7-63EF-B041-A560-1F7D48424E09}"/>
              </a:ext>
            </a:extLst>
          </p:cNvPr>
          <p:cNvSpPr/>
          <p:nvPr/>
        </p:nvSpPr>
        <p:spPr>
          <a:xfrm>
            <a:off x="8457765" y="5159498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a_Au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AD41F3-B45D-6042-B715-BA92562E3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" t="6390" r="6607" b="7692"/>
          <a:stretch/>
        </p:blipFill>
        <p:spPr>
          <a:xfrm>
            <a:off x="6170020" y="1835362"/>
            <a:ext cx="5774872" cy="15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Pure iron chips with a high purity iron cube">
            <a:extLst>
              <a:ext uri="{FF2B5EF4-FFF2-40B4-BE49-F238E27FC236}">
                <a16:creationId xmlns:a16="http://schemas.microsoft.com/office/drawing/2014/main" id="{0AF1EA6D-EB98-CC4D-A7A5-49DA2BFD8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" y="2157585"/>
            <a:ext cx="4920862" cy="30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Type the chemical symbol of Iron</a:t>
            </a:r>
          </a:p>
          <a:p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3F7D60-3E9F-D042-BD5D-E82326A5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76248">
            <a:off x="5543642" y="4163114"/>
            <a:ext cx="1270000" cy="2794000"/>
          </a:xfrm>
          <a:prstGeom prst="rect">
            <a:avLst/>
          </a:prstGeom>
        </p:spPr>
      </p:pic>
      <p:pic>
        <p:nvPicPr>
          <p:cNvPr id="6" name="Picture 5" descr="A picture containing sky, light, lamp, sign&#10;&#10;Description automatically generated">
            <a:extLst>
              <a:ext uri="{FF2B5EF4-FFF2-40B4-BE49-F238E27FC236}">
                <a16:creationId xmlns:a16="http://schemas.microsoft.com/office/drawing/2014/main" id="{B55AEF89-E4CA-D048-925C-7C87A9DC8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1" t="6539" r="13263" b="9049"/>
          <a:stretch/>
        </p:blipFill>
        <p:spPr>
          <a:xfrm>
            <a:off x="8053510" y="1715321"/>
            <a:ext cx="3934255" cy="36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 CRYSTAL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0"/>
            <a:ext cx="10651414" cy="515417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iron, the structure is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body-centered cubic (bcc)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-  Atoms at corners of the cube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-  Atoms at center of the cube</a:t>
            </a:r>
          </a:p>
          <a:p>
            <a:pPr>
              <a:buFontTx/>
              <a:buChar char="-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Lattice parameter (a)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Fe,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a_Fe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= 2.87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will use VESTA to visualize the structures! (Hands-on)</a:t>
            </a:r>
          </a:p>
          <a:p>
            <a:endParaRPr lang="en-US" sz="2000" dirty="0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FEAE7A84-39B6-6F43-915D-A0E939915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6" t="11390" r="14948" b="17963"/>
          <a:stretch/>
        </p:blipFill>
        <p:spPr>
          <a:xfrm>
            <a:off x="8457765" y="742151"/>
            <a:ext cx="3324742" cy="301638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D43FB7-45D3-AF4E-B660-2332E291A91B}"/>
              </a:ext>
            </a:extLst>
          </p:cNvPr>
          <p:cNvGrpSpPr/>
          <p:nvPr/>
        </p:nvGrpSpPr>
        <p:grpSpPr>
          <a:xfrm>
            <a:off x="8507220" y="776400"/>
            <a:ext cx="3252960" cy="3015360"/>
            <a:chOff x="8507220" y="776400"/>
            <a:chExt cx="3252960" cy="30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72CDE0-99E7-9442-8C3D-94AA1787E4C0}"/>
                    </a:ext>
                  </a:extLst>
                </p14:cNvPr>
                <p14:cNvContentPartPr/>
                <p14:nvPr/>
              </p14:nvContentPartPr>
              <p14:xfrm>
                <a:off x="8507220" y="871800"/>
                <a:ext cx="268920" cy="21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72CDE0-99E7-9442-8C3D-94AA1787E4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98580" y="863160"/>
                  <a:ext cx="286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6320AC-8873-B64E-AEB9-7B35B5072896}"/>
                    </a:ext>
                  </a:extLst>
                </p14:cNvPr>
                <p14:cNvContentPartPr/>
                <p14:nvPr/>
              </p14:nvContentPartPr>
              <p14:xfrm>
                <a:off x="8545740" y="3481080"/>
                <a:ext cx="284760" cy="31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6320AC-8873-B64E-AEB9-7B35B50728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36740" y="3472440"/>
                  <a:ext cx="302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2C8BF42-9DD8-1F49-8358-E2EB86AC151A}"/>
                    </a:ext>
                  </a:extLst>
                </p14:cNvPr>
                <p14:cNvContentPartPr/>
                <p14:nvPr/>
              </p14:nvContentPartPr>
              <p14:xfrm>
                <a:off x="11220900" y="886560"/>
                <a:ext cx="156600" cy="15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2C8BF42-9DD8-1F49-8358-E2EB86AC15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11900" y="877920"/>
                  <a:ext cx="174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C0F9D4-DA7C-F644-B8DD-6FE7F4ADF11F}"/>
                    </a:ext>
                  </a:extLst>
                </p14:cNvPr>
                <p14:cNvContentPartPr/>
                <p14:nvPr/>
              </p14:nvContentPartPr>
              <p14:xfrm>
                <a:off x="11454180" y="776400"/>
                <a:ext cx="198360" cy="20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C0F9D4-DA7C-F644-B8DD-6FE7F4ADF1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45540" y="767760"/>
                  <a:ext cx="216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E9BB80-B89A-F547-A978-CE0C85E1C948}"/>
                    </a:ext>
                  </a:extLst>
                </p14:cNvPr>
                <p14:cNvContentPartPr/>
                <p14:nvPr/>
              </p14:nvContentPartPr>
              <p14:xfrm>
                <a:off x="8843100" y="794040"/>
                <a:ext cx="143280" cy="12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E9BB80-B89A-F547-A978-CE0C85E1C9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34100" y="785400"/>
                  <a:ext cx="160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ADFD53-2553-0642-8358-55160555D8B4}"/>
                    </a:ext>
                  </a:extLst>
                </p14:cNvPr>
                <p14:cNvContentPartPr/>
                <p14:nvPr/>
              </p14:nvContentPartPr>
              <p14:xfrm>
                <a:off x="8826540" y="3368760"/>
                <a:ext cx="295920" cy="21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ADFD53-2553-0642-8358-55160555D8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17900" y="3359760"/>
                  <a:ext cx="313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3E1BDE-7F82-6A4D-A32F-3D19DDEE6B98}"/>
                    </a:ext>
                  </a:extLst>
                </p14:cNvPr>
                <p14:cNvContentPartPr/>
                <p14:nvPr/>
              </p14:nvContentPartPr>
              <p14:xfrm>
                <a:off x="11228100" y="3480720"/>
                <a:ext cx="233280" cy="234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3E1BDE-7F82-6A4D-A32F-3D19DDEE6B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19100" y="3471720"/>
                  <a:ext cx="250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E55AA6-9298-614E-B338-3BC7168FE4C3}"/>
                    </a:ext>
                  </a:extLst>
                </p14:cNvPr>
                <p14:cNvContentPartPr/>
                <p14:nvPr/>
              </p14:nvContentPartPr>
              <p14:xfrm>
                <a:off x="11481540" y="3387120"/>
                <a:ext cx="278640" cy="24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E55AA6-9298-614E-B338-3BC7168FE4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2540" y="3378480"/>
                  <a:ext cx="29628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05CC9B1-FFE4-1F4B-B926-1BA5FE01D8DE}"/>
                  </a:ext>
                </a:extLst>
              </p14:cNvPr>
              <p14:cNvContentPartPr/>
              <p14:nvPr/>
            </p14:nvContentPartPr>
            <p14:xfrm>
              <a:off x="9975609" y="1916670"/>
              <a:ext cx="389596" cy="469752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05CC9B1-FFE4-1F4B-B926-1BA5FE01D8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66959" y="1907664"/>
                <a:ext cx="407256" cy="487404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A picture containing sky, light, lamp, sign&#10;&#10;Description automatically generated">
            <a:extLst>
              <a:ext uri="{FF2B5EF4-FFF2-40B4-BE49-F238E27FC236}">
                <a16:creationId xmlns:a16="http://schemas.microsoft.com/office/drawing/2014/main" id="{73E0CB84-33F0-7649-98D3-5D147FEB4A9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241" t="6539" r="13263" b="9049"/>
          <a:stretch/>
        </p:blipFill>
        <p:spPr>
          <a:xfrm>
            <a:off x="8774340" y="4003336"/>
            <a:ext cx="2967577" cy="27173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04FFC-B096-7040-AE8B-139A282116BD}"/>
              </a:ext>
            </a:extLst>
          </p:cNvPr>
          <p:cNvCxnSpPr/>
          <p:nvPr/>
        </p:nvCxnSpPr>
        <p:spPr>
          <a:xfrm>
            <a:off x="8826540" y="4378779"/>
            <a:ext cx="0" cy="2040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CF54F-7296-2F49-8608-B0C700A30DD2}"/>
              </a:ext>
            </a:extLst>
          </p:cNvPr>
          <p:cNvSpPr/>
          <p:nvPr/>
        </p:nvSpPr>
        <p:spPr>
          <a:xfrm>
            <a:off x="8102983" y="5095222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a_</a:t>
            </a:r>
            <a:r>
              <a:rPr lang="en-US" dirty="0">
                <a:solidFill>
                  <a:prstClr val="black"/>
                </a:solidFill>
                <a:latin typeface="Comic Sans MS" panose="030F0902030302020204" pitchFamily="66" charset="0"/>
              </a:rPr>
              <a:t>Fe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28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 Salt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11" y="1129946"/>
            <a:ext cx="10676359" cy="5405286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What is the chemical formula of common salt?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NaCl is a compound made of Na and Cl elements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This structure is actually known as </a:t>
            </a:r>
            <a:r>
              <a:rPr lang="en-US" sz="2000" dirty="0" err="1">
                <a:solidFill>
                  <a:schemeClr val="accent1"/>
                </a:solidFill>
                <a:latin typeface="Comic Sans MS" panose="030F0902030302020204" pitchFamily="66" charset="0"/>
              </a:rPr>
              <a:t>rocksalt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structure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Lattice parameter (a),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a_NaCl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= 5.64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Å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D83566-EC41-E544-B210-F908CDA6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6" y="2244676"/>
            <a:ext cx="3518703" cy="26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F7D60-3E9F-D042-BD5D-E82326A5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76248">
            <a:off x="4308317" y="2726084"/>
            <a:ext cx="1270000" cy="2794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3D0088A-A037-A447-8B0B-DEF1199CB018}"/>
              </a:ext>
            </a:extLst>
          </p:cNvPr>
          <p:cNvGrpSpPr/>
          <p:nvPr/>
        </p:nvGrpSpPr>
        <p:grpSpPr>
          <a:xfrm>
            <a:off x="8187489" y="650320"/>
            <a:ext cx="3886200" cy="5884912"/>
            <a:chOff x="8187489" y="650320"/>
            <a:chExt cx="3886200" cy="588491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0F3321-911B-F445-AC06-6407736EAC88}"/>
                </a:ext>
              </a:extLst>
            </p:cNvPr>
            <p:cNvGrpSpPr/>
            <p:nvPr/>
          </p:nvGrpSpPr>
          <p:grpSpPr>
            <a:xfrm>
              <a:off x="9361598" y="650320"/>
              <a:ext cx="2332038" cy="1507265"/>
              <a:chOff x="9361598" y="650320"/>
              <a:chExt cx="2332038" cy="150726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291BAA-C4B8-0A4D-B7B1-AA9D52AC3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137" t="8154" r="16518"/>
              <a:stretch/>
            </p:blipFill>
            <p:spPr>
              <a:xfrm>
                <a:off x="9373342" y="1019652"/>
                <a:ext cx="487634" cy="56605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944C2C1-8731-8F42-ADB4-8F363B66A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539"/>
              <a:stretch/>
            </p:blipFill>
            <p:spPr>
              <a:xfrm>
                <a:off x="10551026" y="1019652"/>
                <a:ext cx="1142610" cy="1137933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16C12A-5988-2440-AAE5-85D6259014F5}"/>
                  </a:ext>
                </a:extLst>
              </p:cNvPr>
              <p:cNvSpPr/>
              <p:nvPr/>
            </p:nvSpPr>
            <p:spPr>
              <a:xfrm>
                <a:off x="9361598" y="650320"/>
                <a:ext cx="487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omic Sans MS" panose="030F0902030302020204" pitchFamily="66" charset="0"/>
                  </a:rPr>
                  <a:t>Na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B57B85-31C2-5F40-839B-C6B166EC8ADB}"/>
                  </a:ext>
                </a:extLst>
              </p:cNvPr>
              <p:cNvSpPr/>
              <p:nvPr/>
            </p:nvSpPr>
            <p:spPr>
              <a:xfrm>
                <a:off x="10929009" y="650320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omic Sans MS" panose="030F0902030302020204" pitchFamily="66" charset="0"/>
                  </a:rPr>
                  <a:t>Cl</a:t>
                </a:r>
                <a:endParaRPr lang="en-US" dirty="0"/>
              </a:p>
            </p:txBody>
          </p:sp>
        </p:grpSp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5270D0F9-4B04-0249-813B-9439A9845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18" t="4472" r="6902" b="7959"/>
            <a:stretch/>
          </p:blipFill>
          <p:spPr>
            <a:xfrm>
              <a:off x="8187489" y="2865600"/>
              <a:ext cx="3886200" cy="3669632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04A1A8-FCFE-5E4B-881D-6DFBF89C52E1}"/>
              </a:ext>
            </a:extLst>
          </p:cNvPr>
          <p:cNvCxnSpPr>
            <a:cxnSpLocks/>
          </p:cNvCxnSpPr>
          <p:nvPr/>
        </p:nvCxnSpPr>
        <p:spPr>
          <a:xfrm>
            <a:off x="8304025" y="3550722"/>
            <a:ext cx="0" cy="2506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BF4AB-9D65-A54D-9D60-5528B63FBB83}"/>
              </a:ext>
            </a:extLst>
          </p:cNvPr>
          <p:cNvSpPr/>
          <p:nvPr/>
        </p:nvSpPr>
        <p:spPr>
          <a:xfrm>
            <a:off x="7433961" y="4750130"/>
            <a:ext cx="1033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a_NaCl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4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NEAREST-NEIGHBORS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5512-87E1-B445-B644-8B92BA4F9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736" y="1329171"/>
                <a:ext cx="8915400" cy="3777622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The closest neighbor of an atom is its ‘nearest-neighbor’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Let us consider this one face of a gold (Au) unit-cell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Quiz: What is the value of d-1NN in terms of a?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 (Hint: face of a cube is a square)</a:t>
                </a: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a/2</a:t>
                </a: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a/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mic Sans MS" panose="030F0902030302020204" pitchFamily="66" charset="0"/>
                </a:endParaRP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√2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mic Sans MS" panose="030F0902030302020204" pitchFamily="66" charset="0"/>
                </a:endParaRP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a/4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omic Sans MS" panose="030F0902030302020204" pitchFamily="66" charset="0"/>
                </a:endParaRPr>
              </a:p>
              <a:p>
                <a:pPr marL="457200" indent="-457200">
                  <a:buAutoNum type="alphaUcParenR"/>
                </a:pPr>
                <a:endParaRPr lang="en-US" sz="2000" dirty="0">
                  <a:solidFill>
                    <a:schemeClr val="accent1"/>
                  </a:solidFill>
                  <a:latin typeface="Monaco" pitchFamily="2" charset="77"/>
                </a:endParaRPr>
              </a:p>
              <a:p>
                <a:endParaRPr lang="en-US" sz="2000" dirty="0">
                  <a:latin typeface="Comic Sans MS" panose="030F0902030302020204" pitchFamily="66" charset="0"/>
                </a:endParaRPr>
              </a:p>
              <a:p>
                <a:endParaRPr lang="en-US" sz="2000" dirty="0">
                  <a:latin typeface="Comic Sans MS" panose="030F09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5512-87E1-B445-B644-8B92BA4F9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736" y="1329171"/>
                <a:ext cx="8915400" cy="3777622"/>
              </a:xfrm>
              <a:blipFill>
                <a:blip r:embed="rId3"/>
                <a:stretch>
                  <a:fillRect l="-996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7AA580E-AA93-1143-AE0F-CFC0EA57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94" y="1396357"/>
            <a:ext cx="3561918" cy="32961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DA365-BED7-C745-A9A0-5FF0FE896799}"/>
              </a:ext>
            </a:extLst>
          </p:cNvPr>
          <p:cNvCxnSpPr>
            <a:cxnSpLocks/>
          </p:cNvCxnSpPr>
          <p:nvPr/>
        </p:nvCxnSpPr>
        <p:spPr>
          <a:xfrm flipV="1">
            <a:off x="8860971" y="3265715"/>
            <a:ext cx="740229" cy="7831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FD319E-BDD8-F94E-AF9A-71F3A04D0FD5}"/>
              </a:ext>
            </a:extLst>
          </p:cNvPr>
          <p:cNvCxnSpPr>
            <a:cxnSpLocks/>
          </p:cNvCxnSpPr>
          <p:nvPr/>
        </p:nvCxnSpPr>
        <p:spPr>
          <a:xfrm>
            <a:off x="8349343" y="2002971"/>
            <a:ext cx="0" cy="2045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7CD022-2276-9140-8286-BF55C2345082}"/>
              </a:ext>
            </a:extLst>
          </p:cNvPr>
          <p:cNvSpPr/>
          <p:nvPr/>
        </p:nvSpPr>
        <p:spPr>
          <a:xfrm>
            <a:off x="7608680" y="2965399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mic Sans MS" panose="030F0902030302020204" pitchFamily="66" charset="0"/>
              </a:rPr>
              <a:t>a_Au</a:t>
            </a:r>
            <a:r>
              <a:rPr lang="en-US" dirty="0">
                <a:latin typeface="Comic Sans MS" panose="030F0902030302020204" pitchFamily="66" charset="0"/>
              </a:rPr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3C243A-E1B4-0B4E-852F-14A7E0D5C03D}"/>
              </a:ext>
            </a:extLst>
          </p:cNvPr>
          <p:cNvCxnSpPr>
            <a:cxnSpLocks/>
          </p:cNvCxnSpPr>
          <p:nvPr/>
        </p:nvCxnSpPr>
        <p:spPr>
          <a:xfrm flipH="1">
            <a:off x="8484467" y="4646253"/>
            <a:ext cx="2651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2A2DFF8-DDDC-AD4F-83AA-23FD541DD75C}"/>
              </a:ext>
            </a:extLst>
          </p:cNvPr>
          <p:cNvSpPr/>
          <p:nvPr/>
        </p:nvSpPr>
        <p:spPr>
          <a:xfrm>
            <a:off x="9446718" y="45749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mic Sans MS" panose="030F0902030302020204" pitchFamily="66" charset="0"/>
              </a:rPr>
              <a:t>a_Au</a:t>
            </a:r>
            <a:r>
              <a:rPr lang="en-US" dirty="0">
                <a:latin typeface="Comic Sans MS" panose="030F0902030302020204" pitchFamily="66" charset="0"/>
              </a:rPr>
              <a:t>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3350C1-992D-7C49-B671-86EE2EB513AF}"/>
              </a:ext>
            </a:extLst>
          </p:cNvPr>
          <p:cNvSpPr/>
          <p:nvPr/>
        </p:nvSpPr>
        <p:spPr>
          <a:xfrm>
            <a:off x="8606777" y="3217982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d-1NN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6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NEAREST-NEIGHBORS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5512-87E1-B445-B644-8B92BA4F9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736" y="1329170"/>
                <a:ext cx="10082306" cy="552882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The closest neighbor of an atom is its ‘nearest-neighbor’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Let us consider this one face of a gold (Au) unit-cell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Quiz: What is the value of d-1NN in terms of a?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 (Hint: face of a cube is a square)</a:t>
                </a: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a/2</a:t>
                </a: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accent1"/>
                    </a:solidFill>
                    <a:latin typeface="Comic Sans MS" panose="030F0902030302020204" pitchFamily="66" charset="0"/>
                  </a:rPr>
                  <a:t>a/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  <a:latin typeface="Comic Sans MS" panose="030F0902030302020204" pitchFamily="66" charset="0"/>
                </a:endParaRP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√2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mic Sans MS" panose="030F0902030302020204" pitchFamily="66" charset="0"/>
                </a:endParaRPr>
              </a:p>
              <a:p>
                <a:pPr marL="457200" indent="-457200">
                  <a:buAutoNum type="alphaUcParenR"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a/4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Similarly, second nearest-neighbor is d-2NN away, which is …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a (lattice constant)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omic Sans MS" panose="030F0902030302020204" pitchFamily="66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Volume of unit-cell = a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3</a:t>
                </a: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 (volume of cube)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omic Sans MS" panose="030F0902030302020204" pitchFamily="66" charset="0"/>
                </a:endParaRPr>
              </a:p>
              <a:p>
                <a:pPr marL="457200" indent="-457200">
                  <a:buAutoNum type="alphaUcParenR"/>
                </a:pPr>
                <a:endParaRPr lang="en-US" sz="2000" dirty="0">
                  <a:solidFill>
                    <a:schemeClr val="accent1"/>
                  </a:solidFill>
                  <a:latin typeface="Monaco" pitchFamily="2" charset="77"/>
                </a:endParaRPr>
              </a:p>
              <a:p>
                <a:endParaRPr lang="en-US" sz="2000" dirty="0">
                  <a:latin typeface="Comic Sans MS" panose="030F0902030302020204" pitchFamily="66" charset="0"/>
                </a:endParaRPr>
              </a:p>
              <a:p>
                <a:endParaRPr lang="en-US" sz="2000" dirty="0">
                  <a:latin typeface="Comic Sans MS" panose="030F09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omic Sans MS" panose="030F0902030302020204" pitchFamily="66" charset="0"/>
                  </a:rPr>
                  <a:t>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DB5512-87E1-B445-B644-8B92BA4F9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736" y="1329170"/>
                <a:ext cx="10082306" cy="5528829"/>
              </a:xfrm>
              <a:blipFill>
                <a:blip r:embed="rId3"/>
                <a:stretch>
                  <a:fillRect l="-881" t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7AA580E-AA93-1143-AE0F-CFC0EA57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94" y="1396357"/>
            <a:ext cx="3561918" cy="32961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DA365-BED7-C745-A9A0-5FF0FE896799}"/>
              </a:ext>
            </a:extLst>
          </p:cNvPr>
          <p:cNvCxnSpPr>
            <a:cxnSpLocks/>
          </p:cNvCxnSpPr>
          <p:nvPr/>
        </p:nvCxnSpPr>
        <p:spPr>
          <a:xfrm flipV="1">
            <a:off x="8860971" y="3265715"/>
            <a:ext cx="740229" cy="7831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FD319E-BDD8-F94E-AF9A-71F3A04D0FD5}"/>
              </a:ext>
            </a:extLst>
          </p:cNvPr>
          <p:cNvCxnSpPr>
            <a:cxnSpLocks/>
          </p:cNvCxnSpPr>
          <p:nvPr/>
        </p:nvCxnSpPr>
        <p:spPr>
          <a:xfrm>
            <a:off x="8349343" y="2002971"/>
            <a:ext cx="0" cy="2045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7CD022-2276-9140-8286-BF55C2345082}"/>
              </a:ext>
            </a:extLst>
          </p:cNvPr>
          <p:cNvSpPr/>
          <p:nvPr/>
        </p:nvSpPr>
        <p:spPr>
          <a:xfrm>
            <a:off x="7608680" y="2965399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a_Au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3C243A-E1B4-0B4E-852F-14A7E0D5C03D}"/>
              </a:ext>
            </a:extLst>
          </p:cNvPr>
          <p:cNvCxnSpPr>
            <a:cxnSpLocks/>
          </p:cNvCxnSpPr>
          <p:nvPr/>
        </p:nvCxnSpPr>
        <p:spPr>
          <a:xfrm flipH="1">
            <a:off x="8484467" y="4646253"/>
            <a:ext cx="2651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2A2DFF8-DDDC-AD4F-83AA-23FD541DD75C}"/>
              </a:ext>
            </a:extLst>
          </p:cNvPr>
          <p:cNvSpPr/>
          <p:nvPr/>
        </p:nvSpPr>
        <p:spPr>
          <a:xfrm>
            <a:off x="9446718" y="45749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a_Au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3350C1-992D-7C49-B671-86EE2EB513AF}"/>
              </a:ext>
            </a:extLst>
          </p:cNvPr>
          <p:cNvSpPr/>
          <p:nvPr/>
        </p:nvSpPr>
        <p:spPr>
          <a:xfrm>
            <a:off x="8606777" y="3217982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d-1NN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B21A2B-1311-2D41-B037-B169F44F3BE3}"/>
              </a:ext>
            </a:extLst>
          </p:cNvPr>
          <p:cNvGrpSpPr/>
          <p:nvPr/>
        </p:nvGrpSpPr>
        <p:grpSpPr>
          <a:xfrm>
            <a:off x="9013371" y="2002971"/>
            <a:ext cx="2122715" cy="2198318"/>
            <a:chOff x="9013371" y="2002971"/>
            <a:chExt cx="2122715" cy="219831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427F97-68DC-0F43-AB88-9E9D8DF8D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3371" y="2002971"/>
              <a:ext cx="2122715" cy="21983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76F157-2945-8A4B-9E18-C60F54470E8D}"/>
                    </a:ext>
                  </a:extLst>
                </p:cNvPr>
                <p:cNvSpPr/>
                <p:nvPr/>
              </p:nvSpPr>
              <p:spPr>
                <a:xfrm rot="18761488">
                  <a:off x="9941979" y="2790911"/>
                  <a:ext cx="1340687" cy="3899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√2</m:t>
                      </m:r>
                    </m:oMath>
                  </a14:m>
                  <a:r>
                    <a:rPr lang="en-US" noProof="0" dirty="0">
                      <a:latin typeface="Comic Sans MS" panose="030F0902030302020204" pitchFamily="66" charset="0"/>
                    </a:rPr>
                    <a:t> * 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902030302020204" pitchFamily="66" charset="0"/>
                      <a:ea typeface="+mn-ea"/>
                      <a:cs typeface="+mn-cs"/>
                    </a:rPr>
                    <a:t>a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902030302020204" pitchFamily="66" charset="0"/>
                      <a:ea typeface="+mn-ea"/>
                      <a:cs typeface="+mn-cs"/>
                    </a:rPr>
                    <a:t>_Au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mic Sans MS" panose="030F0902030302020204" pitchFamily="66" charset="0"/>
                      <a:ea typeface="+mn-ea"/>
                      <a:cs typeface="+mn-cs"/>
                    </a:rPr>
                    <a:t> 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76F157-2945-8A4B-9E18-C60F54470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61488">
                  <a:off x="9941979" y="2790911"/>
                  <a:ext cx="1340687" cy="389979"/>
                </a:xfrm>
                <a:prstGeom prst="rect">
                  <a:avLst/>
                </a:prstGeom>
                <a:blipFill>
                  <a:blip r:embed="rId5"/>
                  <a:stretch>
                    <a:fillRect l="-1053" r="-5263" b="-3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15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1"/>
            <a:ext cx="10117932" cy="470349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The atoms do not always sit in their usual positions -&gt; Defects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Defects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are common in materials and impact the properties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“Crystals are like people: it is the defects in them that make them interesting.”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endParaRPr lang="en-US" sz="2000" dirty="0">
              <a:solidFill>
                <a:schemeClr val="accent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Materials Science and Engineering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aims to engineer new materials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Goal is to understand defects and how they impact material properties</a:t>
            </a:r>
          </a:p>
          <a:p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</a:p>
          <a:p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AA3EEA-BB60-D54D-982F-AC5246C79AC9}"/>
              </a:ext>
            </a:extLst>
          </p:cNvPr>
          <p:cNvGrpSpPr/>
          <p:nvPr/>
        </p:nvGrpSpPr>
        <p:grpSpPr>
          <a:xfrm>
            <a:off x="9057502" y="13176"/>
            <a:ext cx="3048000" cy="3001321"/>
            <a:chOff x="9057502" y="13176"/>
            <a:chExt cx="3048000" cy="3001321"/>
          </a:xfrm>
        </p:grpSpPr>
        <p:pic>
          <p:nvPicPr>
            <p:cNvPr id="5" name="Picture 4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C5FA885C-1131-8E41-B2E0-6775AF16E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10" b="13575"/>
            <a:stretch/>
          </p:blipFill>
          <p:spPr>
            <a:xfrm>
              <a:off x="9057502" y="13176"/>
              <a:ext cx="3048000" cy="263198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27D000-D139-5B42-83D7-799E5D37A2C2}"/>
                </a:ext>
              </a:extLst>
            </p:cNvPr>
            <p:cNvSpPr/>
            <p:nvPr/>
          </p:nvSpPr>
          <p:spPr>
            <a:xfrm>
              <a:off x="10434852" y="2645165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902030302020204" pitchFamily="66" charset="0"/>
                  <a:ea typeface="+mn-ea"/>
                  <a:cs typeface="+mn-cs"/>
                </a:rPr>
                <a:t>Charles Frank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C815CE-922E-DD44-AADB-1044E1228773}"/>
              </a:ext>
            </a:extLst>
          </p:cNvPr>
          <p:cNvGrpSpPr/>
          <p:nvPr/>
        </p:nvGrpSpPr>
        <p:grpSpPr>
          <a:xfrm>
            <a:off x="1613424" y="4268668"/>
            <a:ext cx="7238716" cy="2528683"/>
            <a:chOff x="1613424" y="4268668"/>
            <a:chExt cx="7238716" cy="2528683"/>
          </a:xfrm>
        </p:grpSpPr>
        <p:pic>
          <p:nvPicPr>
            <p:cNvPr id="10" name="Picture 9" descr="A picture containing light, different, sign, several&#10;&#10;Description automatically generated">
              <a:extLst>
                <a:ext uri="{FF2B5EF4-FFF2-40B4-BE49-F238E27FC236}">
                  <a16:creationId xmlns:a16="http://schemas.microsoft.com/office/drawing/2014/main" id="{2F912FF8-EBD8-C840-B988-803B5712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424" y="4268668"/>
              <a:ext cx="2981438" cy="2517977"/>
            </a:xfrm>
            <a:prstGeom prst="rect">
              <a:avLst/>
            </a:prstGeom>
          </p:spPr>
        </p:pic>
        <p:pic>
          <p:nvPicPr>
            <p:cNvPr id="12" name="Picture 11" descr="A picture containing different, light, sign, lamp&#10;&#10;Description automatically generated">
              <a:extLst>
                <a:ext uri="{FF2B5EF4-FFF2-40B4-BE49-F238E27FC236}">
                  <a16:creationId xmlns:a16="http://schemas.microsoft.com/office/drawing/2014/main" id="{E9A4CE92-ED67-6F42-A336-E89E73964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0702" y="4268668"/>
              <a:ext cx="2981438" cy="252868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07F068-981E-FC4E-919B-E9F67218CCA2}"/>
              </a:ext>
            </a:extLst>
          </p:cNvPr>
          <p:cNvGrpSpPr/>
          <p:nvPr/>
        </p:nvGrpSpPr>
        <p:grpSpPr>
          <a:xfrm>
            <a:off x="7361421" y="5461820"/>
            <a:ext cx="2981522" cy="369332"/>
            <a:chOff x="7361421" y="5461820"/>
            <a:chExt cx="2981522" cy="3693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BDF9AD-5A75-C441-A22F-328173A4FE8F}"/>
                </a:ext>
              </a:extLst>
            </p:cNvPr>
            <p:cNvSpPr/>
            <p:nvPr/>
          </p:nvSpPr>
          <p:spPr>
            <a:xfrm>
              <a:off x="9292655" y="5461820"/>
              <a:ext cx="1050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mic Sans MS" panose="030F0902030302020204" pitchFamily="66" charset="0"/>
                  <a:ea typeface="+mn-ea"/>
                  <a:cs typeface="+mn-cs"/>
                </a:rPr>
                <a:t>Vacancy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8AD080F-1FE4-7046-BA88-FC55E654B7D9}"/>
                </a:ext>
              </a:extLst>
            </p:cNvPr>
            <p:cNvCxnSpPr/>
            <p:nvPr/>
          </p:nvCxnSpPr>
          <p:spPr>
            <a:xfrm flipH="1" flipV="1">
              <a:off x="7361421" y="5747657"/>
              <a:ext cx="2198215" cy="83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53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382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DEFECTS IN MATERIALS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7" y="1285857"/>
            <a:ext cx="9564587" cy="522988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Types of defects: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vacancies: atom missing from its usual site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interstitials: atom at an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interstitial (void between atoms)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site</a:t>
            </a:r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CB89D2-4A43-AC4F-B8A2-28323F8F34FC}"/>
              </a:ext>
            </a:extLst>
          </p:cNvPr>
          <p:cNvGrpSpPr/>
          <p:nvPr/>
        </p:nvGrpSpPr>
        <p:grpSpPr>
          <a:xfrm>
            <a:off x="1815305" y="2825709"/>
            <a:ext cx="6714540" cy="2517978"/>
            <a:chOff x="1601549" y="2825709"/>
            <a:chExt cx="6714540" cy="2517978"/>
          </a:xfrm>
        </p:grpSpPr>
        <p:pic>
          <p:nvPicPr>
            <p:cNvPr id="5" name="Picture 4" descr="A picture containing different, light, sign, arranged&#10;&#10;Description automatically generated">
              <a:extLst>
                <a:ext uri="{FF2B5EF4-FFF2-40B4-BE49-F238E27FC236}">
                  <a16:creationId xmlns:a16="http://schemas.microsoft.com/office/drawing/2014/main" id="{47F799CE-3D0D-5848-AE75-3899906B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2753" y="2825709"/>
              <a:ext cx="3213336" cy="2517977"/>
            </a:xfrm>
            <a:prstGeom prst="rect">
              <a:avLst/>
            </a:prstGeom>
          </p:spPr>
        </p:pic>
        <p:pic>
          <p:nvPicPr>
            <p:cNvPr id="7" name="Picture 6" descr="A picture containing light, different, sign, several&#10;&#10;Description automatically generated">
              <a:extLst>
                <a:ext uri="{FF2B5EF4-FFF2-40B4-BE49-F238E27FC236}">
                  <a16:creationId xmlns:a16="http://schemas.microsoft.com/office/drawing/2014/main" id="{9CA593FF-A98C-4747-8332-62242504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549" y="2825710"/>
              <a:ext cx="2981438" cy="2517977"/>
            </a:xfrm>
            <a:prstGeom prst="rect">
              <a:avLst/>
            </a:prstGeom>
          </p:spPr>
        </p:pic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91EE393F-5BB3-7A42-ADD1-62826BF8A83B}"/>
              </a:ext>
            </a:extLst>
          </p:cNvPr>
          <p:cNvSpPr/>
          <p:nvPr/>
        </p:nvSpPr>
        <p:spPr>
          <a:xfrm>
            <a:off x="5557652" y="3820349"/>
            <a:ext cx="538348" cy="528695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382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DEFECTS IN MATERIALS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7" y="1285857"/>
            <a:ext cx="9564587" cy="522988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Types of defects: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vacancies: atom missing from its usual site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interstitials: atom at an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interstitial (void between atoms)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site</a:t>
            </a:r>
          </a:p>
          <a:p>
            <a:pPr marL="457200" indent="-457200">
              <a:buAutoNum type="alphaLcParenR"/>
            </a:pP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antisites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: different atoms (Na and Cl) swap their usual sites</a:t>
            </a:r>
          </a:p>
          <a:p>
            <a:endParaRPr lang="en-US" sz="2000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E9129C9-E3EB-474E-8DA7-54554DCCB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5" y="3198140"/>
            <a:ext cx="4106498" cy="3409299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77291B9-7B4F-B844-8004-24DE5CF84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568" y="3011716"/>
            <a:ext cx="3938832" cy="36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4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is a material? Why is it important to study Materials Science?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is a crystal and its unit-cell?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is a defect? Why is it important?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359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382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DEFECTS IN MATERIALS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7" y="1104270"/>
            <a:ext cx="9564587" cy="522988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Types of defects: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vacancies: atom missing from its usual site</a:t>
            </a:r>
          </a:p>
          <a:p>
            <a:pPr marL="457200" indent="-457200">
              <a:buAutoNum type="alphaL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interstitials: atom at an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interstitial (void between atoms)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site</a:t>
            </a:r>
          </a:p>
          <a:p>
            <a:pPr marL="457200" indent="-457200">
              <a:buAutoNum type="alphaLcParenR"/>
            </a:pP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antisites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: different atoms (Na and Cl) swap their usual sites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Above defects are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intrinsic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, often we introduce defects externally these are called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extrinsic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defects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Si is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extrinsically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doped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to increase the number of charge carriers! </a:t>
            </a:r>
          </a:p>
          <a:p>
            <a:endParaRPr lang="en-US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55A04B-760A-C744-BFEF-6B838FF0326C}"/>
              </a:ext>
            </a:extLst>
          </p:cNvPr>
          <p:cNvGrpSpPr/>
          <p:nvPr/>
        </p:nvGrpSpPr>
        <p:grpSpPr>
          <a:xfrm>
            <a:off x="4612733" y="3928166"/>
            <a:ext cx="3265756" cy="2929835"/>
            <a:chOff x="4612733" y="3928166"/>
            <a:chExt cx="3265756" cy="2929835"/>
          </a:xfrm>
        </p:grpSpPr>
        <p:pic>
          <p:nvPicPr>
            <p:cNvPr id="5" name="Picture 4" descr="A picture containing wooden, wood, vegetable, several&#10;&#10;Description automatically generated">
              <a:extLst>
                <a:ext uri="{FF2B5EF4-FFF2-40B4-BE49-F238E27FC236}">
                  <a16:creationId xmlns:a16="http://schemas.microsoft.com/office/drawing/2014/main" id="{C2E08BA4-DAC7-2D49-9114-7820C58F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733" y="3928166"/>
              <a:ext cx="1928994" cy="29298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9E4FB8-0A1F-4241-A902-1F5E09B0CECD}"/>
                </a:ext>
              </a:extLst>
            </p:cNvPr>
            <p:cNvSpPr txBox="1"/>
            <p:nvPr/>
          </p:nvSpPr>
          <p:spPr>
            <a:xfrm>
              <a:off x="6244708" y="6192579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902030302020204" pitchFamily="66" charset="0"/>
                </a:rPr>
                <a:t>pure Al</a:t>
              </a:r>
              <a:r>
                <a:rPr lang="en-US" baseline="-25000" dirty="0">
                  <a:latin typeface="Comic Sans MS" panose="030F0902030302020204" pitchFamily="66" charset="0"/>
                </a:rPr>
                <a:t>2</a:t>
              </a:r>
              <a:r>
                <a:rPr lang="en-US" dirty="0">
                  <a:latin typeface="Comic Sans MS" panose="030F0902030302020204" pitchFamily="66" charset="0"/>
                </a:rPr>
                <a:t>O</a:t>
              </a:r>
              <a:r>
                <a:rPr lang="en-US" baseline="-25000" dirty="0">
                  <a:latin typeface="Comic Sans MS" panose="030F0902030302020204" pitchFamily="66" charset="0"/>
                </a:rPr>
                <a:t>3</a:t>
              </a:r>
              <a:r>
                <a:rPr lang="en-US" dirty="0">
                  <a:latin typeface="Comic Sans MS" panose="030F0902030302020204" pitchFamily="66" charset="0"/>
                </a:rPr>
                <a:t> </a:t>
              </a:r>
            </a:p>
            <a:p>
              <a:r>
                <a:rPr lang="en-US" dirty="0">
                  <a:latin typeface="Comic Sans MS" panose="030F0902030302020204" pitchFamily="66" charset="0"/>
                </a:rPr>
                <a:t>(transparent)</a:t>
              </a:r>
              <a:endParaRPr lang="en-US" baseline="-25000" dirty="0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1FEE50-11DA-C64F-8ADF-86F37E58FD39}"/>
              </a:ext>
            </a:extLst>
          </p:cNvPr>
          <p:cNvGrpSpPr/>
          <p:nvPr/>
        </p:nvGrpSpPr>
        <p:grpSpPr>
          <a:xfrm>
            <a:off x="544121" y="4414353"/>
            <a:ext cx="4520773" cy="1957456"/>
            <a:chOff x="544121" y="4414353"/>
            <a:chExt cx="4520773" cy="195745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A34EA0B-2791-D94C-BFB5-06703D8C43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98" t="13463"/>
            <a:stretch/>
          </p:blipFill>
          <p:spPr bwMode="auto">
            <a:xfrm>
              <a:off x="544121" y="4414353"/>
              <a:ext cx="1480783" cy="195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26FF9-71C8-5245-8380-76BA01454BBC}"/>
                </a:ext>
              </a:extLst>
            </p:cNvPr>
            <p:cNvCxnSpPr/>
            <p:nvPr/>
          </p:nvCxnSpPr>
          <p:spPr>
            <a:xfrm flipH="1">
              <a:off x="2584174" y="5305213"/>
              <a:ext cx="17592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9DECC0-B0D3-214D-AE15-71FCF0D12180}"/>
                </a:ext>
              </a:extLst>
            </p:cNvPr>
            <p:cNvSpPr txBox="1"/>
            <p:nvPr/>
          </p:nvSpPr>
          <p:spPr>
            <a:xfrm>
              <a:off x="2294237" y="5431118"/>
              <a:ext cx="2770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902030302020204" pitchFamily="66" charset="0"/>
                </a:rPr>
                <a:t>color due to </a:t>
              </a:r>
              <a:r>
                <a:rPr lang="en-US" dirty="0" err="1">
                  <a:latin typeface="Comic Sans MS" panose="030F0902030302020204" pitchFamily="66" charset="0"/>
                </a:rPr>
                <a:t>Ti</a:t>
              </a:r>
              <a:r>
                <a:rPr lang="en-US" dirty="0">
                  <a:latin typeface="Comic Sans MS" panose="030F0902030302020204" pitchFamily="66" charset="0"/>
                </a:rPr>
                <a:t> and Fe 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1FD2BD-24B6-344E-AEFF-4B0F6A67CEBB}"/>
              </a:ext>
            </a:extLst>
          </p:cNvPr>
          <p:cNvGrpSpPr/>
          <p:nvPr/>
        </p:nvGrpSpPr>
        <p:grpSpPr>
          <a:xfrm>
            <a:off x="6626210" y="4414353"/>
            <a:ext cx="4936738" cy="1957457"/>
            <a:chOff x="6626210" y="4414353"/>
            <a:chExt cx="4936738" cy="195745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33E81E0-6D22-0445-9685-DF387C443C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63" r="48902"/>
            <a:stretch/>
          </p:blipFill>
          <p:spPr bwMode="auto">
            <a:xfrm>
              <a:off x="10015694" y="4414353"/>
              <a:ext cx="1547254" cy="195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6D86C0-88BA-834A-A691-4EAFF80BC2A7}"/>
                </a:ext>
              </a:extLst>
            </p:cNvPr>
            <p:cNvSpPr txBox="1"/>
            <p:nvPr/>
          </p:nvSpPr>
          <p:spPr>
            <a:xfrm>
              <a:off x="6626210" y="5305213"/>
              <a:ext cx="2786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902030302020204" pitchFamily="66" charset="0"/>
                </a:rPr>
                <a:t>color due to Cr defects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51D32A-338D-FE4E-ACD1-63B5AA900271}"/>
                </a:ext>
              </a:extLst>
            </p:cNvPr>
            <p:cNvCxnSpPr>
              <a:cxnSpLocks/>
            </p:cNvCxnSpPr>
            <p:nvPr/>
          </p:nvCxnSpPr>
          <p:spPr>
            <a:xfrm>
              <a:off x="6662725" y="5307496"/>
              <a:ext cx="1815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7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POINTS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241977" cy="431395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Materials are everywhere around us, their development is linked to our progress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represent a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crystal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structure using its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unit-cell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with a lattice parameter.</a:t>
            </a:r>
            <a:endParaRPr lang="en-US" sz="2000" dirty="0">
              <a:solidFill>
                <a:schemeClr val="accent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Defects in materials can be of intrinsic as well as extrinsic type.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Defects can play a key role to tune the desired properties of materials.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Materials Science and Engineering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aims to understand materials at a fundamental level and try to design new ones by engineering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defects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 the material. 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50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236206" cy="450665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Comic Sans MS" panose="030F0902030302020204" pitchFamily="66" charset="0"/>
                <a:hlinkClick r:id="rId3"/>
              </a:rPr>
              <a:t>https://youtu.be/dLPgqobwPGE</a:t>
            </a:r>
            <a:r>
              <a:rPr lang="en-US" sz="2000" dirty="0">
                <a:latin typeface="Comic Sans MS" panose="030F0902030302020204" pitchFamily="66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latin typeface="Comic Sans MS" panose="030F0902030302020204" pitchFamily="66" charset="0"/>
                <a:hlinkClick r:id="rId4"/>
              </a:rPr>
              <a:t>https://steemit.com/life/@zest/the-three-age-system-the-stone-age-the-bronze-age-and-the-iron-age</a:t>
            </a:r>
            <a:r>
              <a:rPr lang="en-US" sz="2000" dirty="0">
                <a:latin typeface="Comic Sans MS" panose="030F0902030302020204" pitchFamily="66" charset="0"/>
              </a:rPr>
              <a:t>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5"/>
              </a:rPr>
              <a:t>https://en.wikipedia.org/wiki/History_of_materials_science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6"/>
              </a:rPr>
              <a:t>https://www.doitpoms.ac.uk/tlplib/crystallography3/unit_cell.php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  <a:hlinkClick r:id="rId6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7"/>
              </a:rPr>
              <a:t>https://www.nano.gov/timeline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self-healing material (slightly older video)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8"/>
              </a:rPr>
              <a:t>https://youtu.be/kX_kiECXkvM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OF A MATERIAL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190830" cy="477778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Name an object/material you can see around you?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Can you tell what it is made of?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QUIZ: Which of the following is an element?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A) Wood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B) Steel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C) Salt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D) Iron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An element is a pure substance that has atoms with the same number of protons in its nuclei</a:t>
            </a:r>
          </a:p>
          <a:p>
            <a:endParaRPr lang="en-US" sz="2000" dirty="0"/>
          </a:p>
        </p:txBody>
      </p:sp>
      <p:pic>
        <p:nvPicPr>
          <p:cNvPr id="1026" name="Picture 2" descr="Lithium atom with particle charges labeled">
            <a:hlinkClick r:id="rId3"/>
            <a:extLst>
              <a:ext uri="{FF2B5EF4-FFF2-40B4-BE49-F238E27FC236}">
                <a16:creationId xmlns:a16="http://schemas.microsoft.com/office/drawing/2014/main" id="{690E9AA6-F3CE-0644-9C54-2A4FB467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73" y="2322223"/>
            <a:ext cx="4338448" cy="28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6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OF A MATERIAL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190830" cy="477778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Name an object/material you can see around you?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Can you tell what it is made of?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QUIZ: Which of the following is an element?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A) Wood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B) Steel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C) Salt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D)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Iron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An element is a pure substance that has atoms with the same number of protons in its nuclei</a:t>
            </a:r>
          </a:p>
          <a:p>
            <a:endParaRPr lang="en-US" sz="2000" dirty="0"/>
          </a:p>
        </p:txBody>
      </p:sp>
      <p:pic>
        <p:nvPicPr>
          <p:cNvPr id="1026" name="Picture 2" descr="Lithium atom with particle charges labeled">
            <a:hlinkClick r:id="rId3"/>
            <a:extLst>
              <a:ext uri="{FF2B5EF4-FFF2-40B4-BE49-F238E27FC236}">
                <a16:creationId xmlns:a16="http://schemas.microsoft.com/office/drawing/2014/main" id="{690E9AA6-F3CE-0644-9C54-2A4FB467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73" y="2322223"/>
            <a:ext cx="4338448" cy="28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9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23967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 MATERIALS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" y="1426722"/>
            <a:ext cx="9806940" cy="529411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Periodic table lists all known ‘elements’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form ‘compounds’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Example of Compound: H</a:t>
            </a:r>
            <a:r>
              <a:rPr lang="en-US" sz="2000" baseline="-25000" dirty="0">
                <a:solidFill>
                  <a:schemeClr val="tx1"/>
                </a:solidFill>
                <a:latin typeface="Comic Sans MS" panose="030F0902030302020204" pitchFamily="66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drink water, breathe in O</a:t>
            </a:r>
            <a:r>
              <a:rPr lang="en-US" sz="2000" baseline="-25000" dirty="0">
                <a:solidFill>
                  <a:schemeClr val="tx1"/>
                </a:solidFill>
                <a:latin typeface="Comic Sans MS" panose="030F0902030302020204" pitchFamily="66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exhale CO</a:t>
            </a:r>
            <a:r>
              <a:rPr lang="en-US" sz="2000" baseline="-25000" dirty="0">
                <a:solidFill>
                  <a:schemeClr val="tx1"/>
                </a:solidFill>
                <a:latin typeface="Comic Sans MS" panose="030F0902030302020204" pitchFamily="66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use materials for all our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daily applications!!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Electric wires: metals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breakfast cereal: ceramic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652FAB-F686-6046-AE52-92ABEEA6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72" y="1762056"/>
            <a:ext cx="7506107" cy="45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23967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PROGRESS OF OUR CIVILIZATION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" y="1426722"/>
            <a:ext cx="9806940" cy="529411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Human progress has been determined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by the development of materials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The information age is driven by silicon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Nanomaterials can impact all technology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(more on this shortly)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14060-5D56-1C4F-B066-7D574E24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83" y="1265924"/>
            <a:ext cx="6506817" cy="48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0222F-4EF7-A449-B902-90F215FAB638}"/>
              </a:ext>
            </a:extLst>
          </p:cNvPr>
          <p:cNvSpPr txBox="1"/>
          <p:nvPr/>
        </p:nvSpPr>
        <p:spPr>
          <a:xfrm>
            <a:off x="7053856" y="896592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  <a:hlinkClick r:id="rId4"/>
              </a:rPr>
              <a:t>https://www.cpp.edu/~jbputhoff/history.html</a:t>
            </a:r>
            <a:r>
              <a:rPr lang="en-US" dirty="0">
                <a:latin typeface="Comic Sans MS" panose="030F0902030302020204" pitchFamily="66" charset="0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288C6-3CBE-3F48-92CB-F5C8E359FD36}"/>
              </a:ext>
            </a:extLst>
          </p:cNvPr>
          <p:cNvGrpSpPr/>
          <p:nvPr/>
        </p:nvGrpSpPr>
        <p:grpSpPr>
          <a:xfrm>
            <a:off x="6666230" y="3153045"/>
            <a:ext cx="5106592" cy="3670946"/>
            <a:chOff x="6666230" y="3153045"/>
            <a:chExt cx="5106592" cy="3670946"/>
          </a:xfrm>
        </p:grpSpPr>
        <p:pic>
          <p:nvPicPr>
            <p:cNvPr id="13" name="Picture 12" descr="Timeline&#10;&#10;Description automatically generated with medium confidence">
              <a:extLst>
                <a:ext uri="{FF2B5EF4-FFF2-40B4-BE49-F238E27FC236}">
                  <a16:creationId xmlns:a16="http://schemas.microsoft.com/office/drawing/2014/main" id="{A79ECE83-5BF7-BF44-9433-EA8D34962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6230" y="3153045"/>
              <a:ext cx="5106592" cy="32803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A334D3-CE18-C64B-A714-6BAC77C90E9C}"/>
                </a:ext>
              </a:extLst>
            </p:cNvPr>
            <p:cNvSpPr txBox="1"/>
            <p:nvPr/>
          </p:nvSpPr>
          <p:spPr>
            <a:xfrm>
              <a:off x="6890811" y="6485437"/>
              <a:ext cx="4657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Bangwei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Z.,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Arts and Social Sciences Journal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(2011)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3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23967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GOLD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61" y="1426723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Type the chemical symbol of Gold</a:t>
            </a:r>
          </a:p>
          <a:p>
            <a:endParaRPr lang="en-US" sz="2000" dirty="0"/>
          </a:p>
        </p:txBody>
      </p:sp>
      <p:pic>
        <p:nvPicPr>
          <p:cNvPr id="1032" name="Picture 8" descr="Gold Rate Today, June 23, 2021: Gold Price Drops Further; Check Details">
            <a:extLst>
              <a:ext uri="{FF2B5EF4-FFF2-40B4-BE49-F238E27FC236}">
                <a16:creationId xmlns:a16="http://schemas.microsoft.com/office/drawing/2014/main" id="{98FDAE14-9BC0-4643-A7A1-D51FCAFAF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1" y="2348127"/>
            <a:ext cx="4624724" cy="30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3105A-D5C8-8A4E-B957-8D2E8C2F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76248">
            <a:off x="6032500" y="3393990"/>
            <a:ext cx="1270000" cy="279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450C1C-758B-FC4B-8760-84A039B5176C}"/>
              </a:ext>
            </a:extLst>
          </p:cNvPr>
          <p:cNvSpPr/>
          <p:nvPr/>
        </p:nvSpPr>
        <p:spPr>
          <a:xfrm>
            <a:off x="1824356" y="5431277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Gold </a:t>
            </a:r>
            <a:r>
              <a:rPr lang="en-US" dirty="0" err="1">
                <a:latin typeface="Comic Sans MS" panose="030F0902030302020204" pitchFamily="66" charset="0"/>
              </a:rPr>
              <a:t>jewellery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88C853-DF83-4E4C-924D-971755F05888}"/>
              </a:ext>
            </a:extLst>
          </p:cNvPr>
          <p:cNvGrpSpPr/>
          <p:nvPr/>
        </p:nvGrpSpPr>
        <p:grpSpPr>
          <a:xfrm>
            <a:off x="7134305" y="293498"/>
            <a:ext cx="4869834" cy="4160576"/>
            <a:chOff x="7134305" y="293498"/>
            <a:chExt cx="4869834" cy="4160576"/>
          </a:xfrm>
        </p:grpSpPr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5B2A9B20-CA47-F84B-BD7D-D994EA04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4305" y="293498"/>
              <a:ext cx="4869834" cy="373742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D91973-ED55-DD4E-94BB-0A6FBABB8D9D}"/>
                </a:ext>
              </a:extLst>
            </p:cNvPr>
            <p:cNvSpPr/>
            <p:nvPr/>
          </p:nvSpPr>
          <p:spPr>
            <a:xfrm>
              <a:off x="8932534" y="4084742"/>
              <a:ext cx="15039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902030302020204" pitchFamily="66" charset="0"/>
                </a:rPr>
                <a:t>Gold Crystal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86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CRYSTAL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0"/>
            <a:ext cx="10651414" cy="515417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Properties of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Crystal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three-dimensional (3D) repeating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ordered arrangement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How do we simplify this large structure?</a:t>
            </a:r>
          </a:p>
          <a:p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Unit-cell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-smallest repeating unit which gives us the crystal structure</a:t>
            </a:r>
          </a:p>
          <a:p>
            <a:endParaRPr lang="en-US" sz="2000" dirty="0"/>
          </a:p>
        </p:txBody>
      </p:sp>
      <p:pic>
        <p:nvPicPr>
          <p:cNvPr id="6" name="Picture 5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1662372E-6A2A-6B42-9C7B-2D75C5096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7" t="10308" r="24177" b="8861"/>
          <a:stretch/>
        </p:blipFill>
        <p:spPr>
          <a:xfrm>
            <a:off x="9131559" y="4217592"/>
            <a:ext cx="2813333" cy="248800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27FAA7D7-BA25-2C40-9610-FA400084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112" y="917161"/>
            <a:ext cx="3678434" cy="30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 CRYSTAL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0"/>
            <a:ext cx="10651414" cy="515417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Properties of Crystal: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three-dimensional (3D) repeating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ordered arrangement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How do we simplify this large structure?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Unit-cell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-smallest repeating unit which gives us the crystal structure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gold, the structure is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face-centered cubic (</a:t>
            </a:r>
            <a:r>
              <a:rPr lang="en-US" sz="2000" dirty="0" err="1">
                <a:solidFill>
                  <a:schemeClr val="accent1"/>
                </a:solidFill>
                <a:latin typeface="Comic Sans MS" panose="030F0902030302020204" pitchFamily="66" charset="0"/>
              </a:rPr>
              <a:t>fcc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-  Atoms at corners of the cube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-  Atoms at face-centers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will use VESTA to visualize the structures! (Hands-on)</a:t>
            </a:r>
          </a:p>
          <a:p>
            <a:endParaRPr lang="en-US" sz="2000" dirty="0"/>
          </a:p>
        </p:txBody>
      </p:sp>
      <p:pic>
        <p:nvPicPr>
          <p:cNvPr id="6" name="Picture 5" descr="A picture containing text, indoor, sign&#10;&#10;Description automatically generated">
            <a:extLst>
              <a:ext uri="{FF2B5EF4-FFF2-40B4-BE49-F238E27FC236}">
                <a16:creationId xmlns:a16="http://schemas.microsoft.com/office/drawing/2014/main" id="{1662372E-6A2A-6B42-9C7B-2D75C5096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1" t="10308" r="24178" b="8861"/>
          <a:stretch/>
        </p:blipFill>
        <p:spPr>
          <a:xfrm>
            <a:off x="8457765" y="4217592"/>
            <a:ext cx="3487127" cy="2488008"/>
          </a:xfrm>
          <a:prstGeom prst="rect">
            <a:avLst/>
          </a:prstGeom>
        </p:spPr>
      </p:pic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FEAE7A84-39B6-6F43-915D-A0E939915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56" t="11390" r="14948" b="17963"/>
          <a:stretch/>
        </p:blipFill>
        <p:spPr>
          <a:xfrm>
            <a:off x="8457765" y="742151"/>
            <a:ext cx="3324742" cy="301638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D43FB7-45D3-AF4E-B660-2332E291A91B}"/>
              </a:ext>
            </a:extLst>
          </p:cNvPr>
          <p:cNvGrpSpPr/>
          <p:nvPr/>
        </p:nvGrpSpPr>
        <p:grpSpPr>
          <a:xfrm>
            <a:off x="8507220" y="776400"/>
            <a:ext cx="3252960" cy="3015360"/>
            <a:chOff x="8507220" y="776400"/>
            <a:chExt cx="3252960" cy="30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72CDE0-99E7-9442-8C3D-94AA1787E4C0}"/>
                    </a:ext>
                  </a:extLst>
                </p14:cNvPr>
                <p14:cNvContentPartPr/>
                <p14:nvPr/>
              </p14:nvContentPartPr>
              <p14:xfrm>
                <a:off x="8507220" y="871800"/>
                <a:ext cx="268920" cy="21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72CDE0-99E7-9442-8C3D-94AA1787E4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8580" y="863160"/>
                  <a:ext cx="286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6320AC-8873-B64E-AEB9-7B35B5072896}"/>
                    </a:ext>
                  </a:extLst>
                </p14:cNvPr>
                <p14:cNvContentPartPr/>
                <p14:nvPr/>
              </p14:nvContentPartPr>
              <p14:xfrm>
                <a:off x="8545740" y="3481080"/>
                <a:ext cx="284760" cy="31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6320AC-8873-B64E-AEB9-7B35B50728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6740" y="3472440"/>
                  <a:ext cx="302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2C8BF42-9DD8-1F49-8358-E2EB86AC151A}"/>
                    </a:ext>
                  </a:extLst>
                </p14:cNvPr>
                <p14:cNvContentPartPr/>
                <p14:nvPr/>
              </p14:nvContentPartPr>
              <p14:xfrm>
                <a:off x="11220900" y="886560"/>
                <a:ext cx="156600" cy="15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2C8BF42-9DD8-1F49-8358-E2EB86AC15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11900" y="877920"/>
                  <a:ext cx="174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C0F9D4-DA7C-F644-B8DD-6FE7F4ADF11F}"/>
                    </a:ext>
                  </a:extLst>
                </p14:cNvPr>
                <p14:cNvContentPartPr/>
                <p14:nvPr/>
              </p14:nvContentPartPr>
              <p14:xfrm>
                <a:off x="11454180" y="776400"/>
                <a:ext cx="198360" cy="20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C0F9D4-DA7C-F644-B8DD-6FE7F4ADF1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45540" y="767760"/>
                  <a:ext cx="216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E9BB80-B89A-F547-A978-CE0C85E1C948}"/>
                    </a:ext>
                  </a:extLst>
                </p14:cNvPr>
                <p14:cNvContentPartPr/>
                <p14:nvPr/>
              </p14:nvContentPartPr>
              <p14:xfrm>
                <a:off x="8843100" y="794040"/>
                <a:ext cx="143280" cy="12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E9BB80-B89A-F547-A978-CE0C85E1C9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34100" y="785400"/>
                  <a:ext cx="160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ADFD53-2553-0642-8358-55160555D8B4}"/>
                    </a:ext>
                  </a:extLst>
                </p14:cNvPr>
                <p14:cNvContentPartPr/>
                <p14:nvPr/>
              </p14:nvContentPartPr>
              <p14:xfrm>
                <a:off x="8826540" y="3368760"/>
                <a:ext cx="295920" cy="21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ADFD53-2553-0642-8358-55160555D8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17900" y="3359760"/>
                  <a:ext cx="313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3E1BDE-7F82-6A4D-A32F-3D19DDEE6B98}"/>
                    </a:ext>
                  </a:extLst>
                </p14:cNvPr>
                <p14:cNvContentPartPr/>
                <p14:nvPr/>
              </p14:nvContentPartPr>
              <p14:xfrm>
                <a:off x="11228100" y="3480720"/>
                <a:ext cx="233280" cy="234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3E1BDE-7F82-6A4D-A32F-3D19DDEE6B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19100" y="3471720"/>
                  <a:ext cx="250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E55AA6-9298-614E-B338-3BC7168FE4C3}"/>
                    </a:ext>
                  </a:extLst>
                </p14:cNvPr>
                <p14:cNvContentPartPr/>
                <p14:nvPr/>
              </p14:nvContentPartPr>
              <p14:xfrm>
                <a:off x="11481540" y="3387120"/>
                <a:ext cx="278640" cy="24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E55AA6-9298-614E-B338-3BC7168FE4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2540" y="3378480"/>
                  <a:ext cx="2962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6B5425-C233-5649-A5BF-21DB65C31193}"/>
              </a:ext>
            </a:extLst>
          </p:cNvPr>
          <p:cNvGrpSpPr/>
          <p:nvPr/>
        </p:nvGrpSpPr>
        <p:grpSpPr>
          <a:xfrm>
            <a:off x="8703780" y="855960"/>
            <a:ext cx="2867040" cy="2777760"/>
            <a:chOff x="8703780" y="855960"/>
            <a:chExt cx="2867040" cy="27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CB13E0-F993-D445-A270-0C1D56180C02}"/>
                    </a:ext>
                  </a:extLst>
                </p14:cNvPr>
                <p14:cNvContentPartPr/>
                <p14:nvPr/>
              </p14:nvContentPartPr>
              <p14:xfrm>
                <a:off x="8703780" y="2115240"/>
                <a:ext cx="141120" cy="19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CB13E0-F993-D445-A270-0C1D56180C0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95140" y="2106240"/>
                  <a:ext cx="158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DF528A-26AF-6D44-AC25-A8637AAB6E5E}"/>
                    </a:ext>
                  </a:extLst>
                </p14:cNvPr>
                <p14:cNvContentPartPr/>
                <p14:nvPr/>
              </p14:nvContentPartPr>
              <p14:xfrm>
                <a:off x="11362020" y="2108400"/>
                <a:ext cx="208800" cy="289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DF528A-26AF-6D44-AC25-A8637AAB6E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53380" y="2099760"/>
                  <a:ext cx="226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72B7B4-9691-7C42-8060-74DA6DA11C47}"/>
                    </a:ext>
                  </a:extLst>
                </p14:cNvPr>
                <p14:cNvContentPartPr/>
                <p14:nvPr/>
              </p14:nvContentPartPr>
              <p14:xfrm>
                <a:off x="10026060" y="855960"/>
                <a:ext cx="207000" cy="66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72B7B4-9691-7C42-8060-74DA6DA11C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17420" y="846960"/>
                  <a:ext cx="224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47C409-6A44-B745-9BA6-E9FE9E8A15A9}"/>
                    </a:ext>
                  </a:extLst>
                </p14:cNvPr>
                <p14:cNvContentPartPr/>
                <p14:nvPr/>
              </p14:nvContentPartPr>
              <p14:xfrm>
                <a:off x="10054140" y="3520680"/>
                <a:ext cx="290520" cy="11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47C409-6A44-B745-9BA6-E9FE9E8A15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45140" y="3512040"/>
                  <a:ext cx="308160" cy="130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F516089-BC89-464C-B9F1-492217B21DE5}"/>
                </a:ext>
              </a:extLst>
            </p:cNvPr>
            <p:cNvGrpSpPr/>
            <p:nvPr/>
          </p:nvGrpSpPr>
          <p:grpSpPr>
            <a:xfrm>
              <a:off x="9815100" y="1790160"/>
              <a:ext cx="598680" cy="653040"/>
              <a:chOff x="9815100" y="1790160"/>
              <a:chExt cx="598680" cy="65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05A89735-2F4E-D64A-B3AA-2993A26E47C7}"/>
                      </a:ext>
                    </a:extLst>
                  </p14:cNvPr>
                  <p14:cNvContentPartPr/>
                  <p14:nvPr/>
                </p14:nvContentPartPr>
                <p14:xfrm>
                  <a:off x="9815100" y="2166000"/>
                  <a:ext cx="187560" cy="27720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05A89735-2F4E-D64A-B3AA-2993A26E47C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806460" y="2157000"/>
                    <a:ext cx="20520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105CC9B1-FFE4-1F4B-B926-1BA5FE01D8DE}"/>
                      </a:ext>
                    </a:extLst>
                  </p14:cNvPr>
                  <p14:cNvContentPartPr/>
                  <p14:nvPr/>
                </p14:nvContentPartPr>
                <p14:xfrm>
                  <a:off x="10188060" y="1790160"/>
                  <a:ext cx="225720" cy="272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105CC9B1-FFE4-1F4B-B926-1BA5FE01D8D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179420" y="1781520"/>
                    <a:ext cx="243360" cy="289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872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1127</TotalTime>
  <Words>1293</Words>
  <Application>Microsoft Macintosh PowerPoint</Application>
  <PresentationFormat>Widescreen</PresentationFormat>
  <Paragraphs>277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Comic Sans MS</vt:lpstr>
      <vt:lpstr>Monaco</vt:lpstr>
      <vt:lpstr>Times New Roman</vt:lpstr>
      <vt:lpstr>Verdana</vt:lpstr>
      <vt:lpstr>Wingdings 3</vt:lpstr>
      <vt:lpstr>Wisp</vt:lpstr>
      <vt:lpstr>Introduction to  Materials Science</vt:lpstr>
      <vt:lpstr>LEARNING GOALS</vt:lpstr>
      <vt:lpstr>DEFINITION OF A MATERIAL</vt:lpstr>
      <vt:lpstr>DEFINITION OF A MATERIAL</vt:lpstr>
      <vt:lpstr>COMMON MATERIALS</vt:lpstr>
      <vt:lpstr>PROGRESS OF OUR CIVILIZATION</vt:lpstr>
      <vt:lpstr>GOLD</vt:lpstr>
      <vt:lpstr>CRYSTAL STRUCTURE</vt:lpstr>
      <vt:lpstr>Au CRYSTAL STRUCTURE</vt:lpstr>
      <vt:lpstr>LATTICE PARAMETER</vt:lpstr>
      <vt:lpstr>LATTICE PARAMETER</vt:lpstr>
      <vt:lpstr>Iron</vt:lpstr>
      <vt:lpstr>Fe CRYSTAL STRUCTURE</vt:lpstr>
      <vt:lpstr>Common Salt</vt:lpstr>
      <vt:lpstr>NEAREST-NEIGHBORS</vt:lpstr>
      <vt:lpstr>NEAREST-NEIGHBORS</vt:lpstr>
      <vt:lpstr>DEFECTS</vt:lpstr>
      <vt:lpstr>DEFECTS IN MATERIALS</vt:lpstr>
      <vt:lpstr>DEFECTS IN MATERIALS</vt:lpstr>
      <vt:lpstr>DEFECTS IN MATERIALS</vt:lpstr>
      <vt:lpstr>KEY POINTS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HPC</dc:title>
  <dc:subject/>
  <dc:creator>Kumar, Aakash</dc:creator>
  <cp:keywords/>
  <dc:description/>
  <cp:lastModifiedBy>Kumar, Aakash</cp:lastModifiedBy>
  <cp:revision>212</cp:revision>
  <dcterms:created xsi:type="dcterms:W3CDTF">2021-07-02T04:13:01Z</dcterms:created>
  <dcterms:modified xsi:type="dcterms:W3CDTF">2021-07-14T14:40:10Z</dcterms:modified>
  <cp:category/>
</cp:coreProperties>
</file>